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00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1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1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0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1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6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8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8AC27-5B6A-4CE1-9DAC-F470F347EF7B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7ED4-8254-4585-91BC-8053405A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9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li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.uky.edu/kiprc/programs/face.html" TargetMode="External"/><Relationship Id="rId2" Type="http://schemas.openxmlformats.org/officeDocument/2006/relationships/hyperlink" Target="http://www.mc.uky.edu/kiprc/projects/KOSHS/face/data/Reports/13KY046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kyfaceprogram@uky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51" y="5829012"/>
            <a:ext cx="1562278" cy="85925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65532" y="5829012"/>
            <a:ext cx="0" cy="8592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65532" y="5935473"/>
            <a:ext cx="3196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315768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852" y="1790344"/>
            <a:ext cx="5300270" cy="3431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96481" y="407852"/>
            <a:ext cx="7187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Grain Truck Driver Killed at Train Crossing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8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28750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Victim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69-year-old </a:t>
            </a:r>
            <a:r>
              <a:rPr lang="en-US" dirty="0" smtClean="0"/>
              <a:t>male.</a:t>
            </a:r>
            <a:endParaRPr lang="en-US" dirty="0" smtClean="0"/>
          </a:p>
          <a:p>
            <a:r>
              <a:rPr lang="en-US" dirty="0" smtClean="0"/>
              <a:t>27 years of truck driving experience, perfect driving </a:t>
            </a:r>
            <a:r>
              <a:rPr lang="en-US" dirty="0" smtClean="0"/>
              <a:t>record.</a:t>
            </a:r>
            <a:endParaRPr lang="en-US" dirty="0" smtClean="0"/>
          </a:p>
          <a:p>
            <a:r>
              <a:rPr lang="en-US" dirty="0" smtClean="0"/>
              <a:t>Retired, but had taken on seasonal employment with a farm during harvest season, hauling </a:t>
            </a:r>
            <a:r>
              <a:rPr lang="en-US" dirty="0" smtClean="0"/>
              <a:t>grain.</a:t>
            </a:r>
            <a:endParaRPr lang="en-US" dirty="0" smtClean="0"/>
          </a:p>
          <a:p>
            <a:r>
              <a:rPr lang="en-US" dirty="0" smtClean="0"/>
              <a:t>Had been working seasonal position with same company for 6 years, was a valued team </a:t>
            </a:r>
            <a:r>
              <a:rPr lang="en-US" dirty="0" smtClean="0"/>
              <a:t>member.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88702"/>
            <a:ext cx="1175148" cy="646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40863" y="5935471"/>
            <a:ext cx="0" cy="75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9913" y="6019481"/>
            <a:ext cx="261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016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28750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Incident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88702"/>
            <a:ext cx="1175148" cy="646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40863" y="5935471"/>
            <a:ext cx="0" cy="75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9913" y="6019481"/>
            <a:ext cx="261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  <p:pic>
        <p:nvPicPr>
          <p:cNvPr id="8" name="Picture 7" descr="C:\Users\dmc235\Desktop\GoogleEarth_Image (3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60852"/>
            <a:ext cx="4838700" cy="409574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ounded Rectangular Callout 9"/>
          <p:cNvSpPr/>
          <p:nvPr/>
        </p:nvSpPr>
        <p:spPr>
          <a:xfrm>
            <a:off x="3265956" y="1793876"/>
            <a:ext cx="1323975" cy="409575"/>
          </a:xfrm>
          <a:prstGeom prst="wedgeRoundRectCallout">
            <a:avLst>
              <a:gd name="adj1" fmla="val -127764"/>
              <a:gd name="adj2" fmla="val 48547"/>
              <a:gd name="adj3" fmla="val 16667"/>
            </a:avLst>
          </a:prstGeom>
          <a:solidFill>
            <a:srgbClr val="5B9BD5">
              <a:alpha val="76863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Farm Entry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2713" y="1660852"/>
            <a:ext cx="3619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69-year-old victim was to haul a truckload of soybeans on a two-lane highway to meet a farmer at a barn for load delivery. </a:t>
            </a:r>
          </a:p>
          <a:p>
            <a:endParaRPr lang="en-US" dirty="0"/>
          </a:p>
          <a:p>
            <a:r>
              <a:rPr lang="en-US" dirty="0" smtClean="0"/>
              <a:t>The two lane highway intersected at an angle with a railroad crossing.  Just a few yards beyond the railroad crossing on the right-hand side was the farm delivery destination. The angle was such that if the driver of a truck were not conscientiously to look both ways, an approaching train could be difficult to see.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285875" y="2112607"/>
            <a:ext cx="819150" cy="3583343"/>
          </a:xfrm>
          <a:custGeom>
            <a:avLst/>
            <a:gdLst>
              <a:gd name="connsiteX0" fmla="*/ 0 w 819150"/>
              <a:gd name="connsiteY0" fmla="*/ 3583343 h 3583343"/>
              <a:gd name="connsiteX1" fmla="*/ 76200 w 819150"/>
              <a:gd name="connsiteY1" fmla="*/ 2811818 h 3583343"/>
              <a:gd name="connsiteX2" fmla="*/ 142875 w 819150"/>
              <a:gd name="connsiteY2" fmla="*/ 2106968 h 3583343"/>
              <a:gd name="connsiteX3" fmla="*/ 190500 w 819150"/>
              <a:gd name="connsiteY3" fmla="*/ 1383068 h 3583343"/>
              <a:gd name="connsiteX4" fmla="*/ 200025 w 819150"/>
              <a:gd name="connsiteY4" fmla="*/ 792518 h 3583343"/>
              <a:gd name="connsiteX5" fmla="*/ 180975 w 819150"/>
              <a:gd name="connsiteY5" fmla="*/ 401993 h 3583343"/>
              <a:gd name="connsiteX6" fmla="*/ 180975 w 819150"/>
              <a:gd name="connsiteY6" fmla="*/ 221018 h 3583343"/>
              <a:gd name="connsiteX7" fmla="*/ 190500 w 819150"/>
              <a:gd name="connsiteY7" fmla="*/ 78143 h 3583343"/>
              <a:gd name="connsiteX8" fmla="*/ 381000 w 819150"/>
              <a:gd name="connsiteY8" fmla="*/ 1943 h 3583343"/>
              <a:gd name="connsiteX9" fmla="*/ 495300 w 819150"/>
              <a:gd name="connsiteY9" fmla="*/ 20993 h 3583343"/>
              <a:gd name="connsiteX10" fmla="*/ 695325 w 819150"/>
              <a:gd name="connsiteY10" fmla="*/ 49568 h 3583343"/>
              <a:gd name="connsiteX11" fmla="*/ 762000 w 819150"/>
              <a:gd name="connsiteY11" fmla="*/ 68618 h 3583343"/>
              <a:gd name="connsiteX12" fmla="*/ 819150 w 819150"/>
              <a:gd name="connsiteY12" fmla="*/ 78143 h 358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3583343">
                <a:moveTo>
                  <a:pt x="0" y="3583343"/>
                </a:moveTo>
                <a:cubicBezTo>
                  <a:pt x="26194" y="3320611"/>
                  <a:pt x="52388" y="3057880"/>
                  <a:pt x="76200" y="2811818"/>
                </a:cubicBezTo>
                <a:cubicBezTo>
                  <a:pt x="100012" y="2565756"/>
                  <a:pt x="123825" y="2345093"/>
                  <a:pt x="142875" y="2106968"/>
                </a:cubicBezTo>
                <a:cubicBezTo>
                  <a:pt x="161925" y="1868843"/>
                  <a:pt x="180975" y="1602143"/>
                  <a:pt x="190500" y="1383068"/>
                </a:cubicBezTo>
                <a:cubicBezTo>
                  <a:pt x="200025" y="1163993"/>
                  <a:pt x="201612" y="956030"/>
                  <a:pt x="200025" y="792518"/>
                </a:cubicBezTo>
                <a:cubicBezTo>
                  <a:pt x="198438" y="629006"/>
                  <a:pt x="184150" y="497243"/>
                  <a:pt x="180975" y="401993"/>
                </a:cubicBezTo>
                <a:cubicBezTo>
                  <a:pt x="177800" y="306743"/>
                  <a:pt x="179388" y="274993"/>
                  <a:pt x="180975" y="221018"/>
                </a:cubicBezTo>
                <a:cubicBezTo>
                  <a:pt x="182563" y="167043"/>
                  <a:pt x="157163" y="114655"/>
                  <a:pt x="190500" y="78143"/>
                </a:cubicBezTo>
                <a:cubicBezTo>
                  <a:pt x="223838" y="41630"/>
                  <a:pt x="330200" y="11468"/>
                  <a:pt x="381000" y="1943"/>
                </a:cubicBezTo>
                <a:cubicBezTo>
                  <a:pt x="431800" y="-7582"/>
                  <a:pt x="495300" y="20993"/>
                  <a:pt x="495300" y="20993"/>
                </a:cubicBezTo>
                <a:cubicBezTo>
                  <a:pt x="547687" y="28930"/>
                  <a:pt x="650875" y="41631"/>
                  <a:pt x="695325" y="49568"/>
                </a:cubicBezTo>
                <a:cubicBezTo>
                  <a:pt x="739775" y="57505"/>
                  <a:pt x="741363" y="63856"/>
                  <a:pt x="762000" y="68618"/>
                </a:cubicBezTo>
                <a:cubicBezTo>
                  <a:pt x="782637" y="73380"/>
                  <a:pt x="800893" y="75761"/>
                  <a:pt x="819150" y="78143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>
            <a:off x="1696009" y="3545522"/>
            <a:ext cx="1046631" cy="786443"/>
          </a:xfrm>
          <a:prstGeom prst="wedgeRoundRectCallout">
            <a:avLst>
              <a:gd name="adj1" fmla="val -67318"/>
              <a:gd name="adj2" fmla="val -158534"/>
              <a:gd name="adj3" fmla="val 16667"/>
            </a:avLst>
          </a:prstGeom>
          <a:solidFill>
            <a:srgbClr val="5B9BD5">
              <a:alpha val="76863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Railroad Crossing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2355758" y="4761546"/>
            <a:ext cx="1572185" cy="565473"/>
          </a:xfrm>
          <a:prstGeom prst="wedgeRoundRectCallout">
            <a:avLst>
              <a:gd name="adj1" fmla="val -115056"/>
              <a:gd name="adj2" fmla="val -57118"/>
              <a:gd name="adj3" fmla="val 16667"/>
            </a:avLst>
          </a:prstGeom>
          <a:solidFill>
            <a:srgbClr val="5B9BD5">
              <a:alpha val="76863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of victim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4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28750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Incident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88702"/>
            <a:ext cx="1175148" cy="646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40863" y="5935471"/>
            <a:ext cx="0" cy="75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9913" y="6019481"/>
            <a:ext cx="261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  <p:pic>
        <p:nvPicPr>
          <p:cNvPr id="8" name="Picture 7" descr="C:\Users\dmc235\Desktop\GoogleEarth_Imag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86" y="2082172"/>
            <a:ext cx="4898090" cy="30219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172076" y="2055814"/>
            <a:ext cx="36671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the victim approached the railroad crossing, it is believed that the angle of the intersection caused the approaching train to be obscured by the trucks passenger-side blind spot.  It’s unknown if the railroad crossing warning lights were functioning.</a:t>
            </a:r>
          </a:p>
          <a:p>
            <a:endParaRPr lang="en-US" dirty="0"/>
          </a:p>
          <a:p>
            <a:r>
              <a:rPr lang="en-US" dirty="0" smtClean="0"/>
              <a:t>The truck driver slowed to make the right hand turn into his destination, when the train collided with the truck’s passenger side.  The train continued for approximately ½ mile before it was able to come to a full stop.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6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28750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Incident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88702"/>
            <a:ext cx="1175148" cy="646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40863" y="5935471"/>
            <a:ext cx="0" cy="75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9913" y="6019481"/>
            <a:ext cx="261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02" y="1993158"/>
            <a:ext cx="5300270" cy="3431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5857875" y="2023937"/>
            <a:ext cx="30194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truck driver was not wearing a seatbelt and was ejected upon impact.  He was pronounced dead at the scene due to multiple blunt-force injuries.</a:t>
            </a:r>
          </a:p>
          <a:p>
            <a:endParaRPr lang="en-US" dirty="0"/>
          </a:p>
          <a:p>
            <a:r>
              <a:rPr lang="en-US" dirty="0" smtClean="0"/>
              <a:t>The train conductor claimed to have sounded his horn several times before the collision took </a:t>
            </a:r>
            <a:r>
              <a:rPr lang="en-US" dirty="0" smtClean="0"/>
              <a:t>place, although four witnesses couldn’t recall hearing the horn.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27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28750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Recommendations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When </a:t>
            </a:r>
            <a:r>
              <a:rPr lang="en-US" dirty="0"/>
              <a:t>approaching train tracks, truck drivers and farmers should obey all traffic guidelines and regulations pertaining to railroad track crossings.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/>
              <a:t>Drivers should always wear seat belts while operating any vehicle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/>
              <a:t>Crossings should be marked and guard arms installed at all crossings.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88702"/>
            <a:ext cx="1175148" cy="646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40863" y="5935471"/>
            <a:ext cx="0" cy="75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9913" y="6019481"/>
            <a:ext cx="261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284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28750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Recommendations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Truck drivers and farmers should consider attending an “</a:t>
            </a:r>
            <a:r>
              <a:rPr lang="en-US" dirty="0">
                <a:solidFill>
                  <a:schemeClr val="accent2"/>
                </a:solidFill>
              </a:rPr>
              <a:t>Operation Lifesaver</a:t>
            </a:r>
            <a:r>
              <a:rPr lang="en-US" dirty="0" smtClean="0"/>
              <a:t>” </a:t>
            </a:r>
            <a:r>
              <a:rPr lang="en-US" dirty="0"/>
              <a:t>education program in communities where railroad traffic is present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Operation </a:t>
            </a:r>
            <a:r>
              <a:rPr lang="en-US" sz="1600" dirty="0">
                <a:solidFill>
                  <a:schemeClr val="accent2"/>
                </a:solidFill>
              </a:rPr>
              <a:t>Lifesaver </a:t>
            </a:r>
            <a:r>
              <a:rPr lang="en-US" sz="1600" dirty="0"/>
              <a:t>is a nonprofit, nationwide public education program designed to eliminate collisions, deaths, and injuries at highway-rail intersections and on railroad rights-of-way. It is sponsored cooperatively by a wide variety of partners, including federal, state, and local government agencies, highway safety and transportation organizations, and the nation’s railroads</a:t>
            </a:r>
            <a:r>
              <a:rPr lang="en-US" sz="1600" dirty="0" smtClean="0"/>
              <a:t>. More information can be fount at </a:t>
            </a:r>
            <a:r>
              <a:rPr lang="en-US" sz="1600" dirty="0" smtClean="0">
                <a:hlinkClick r:id="rId2"/>
              </a:rPr>
              <a:t>http://www.oli.org/</a:t>
            </a:r>
            <a:endParaRPr lang="en-US" sz="1600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88702"/>
            <a:ext cx="1175148" cy="646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40863" y="5935471"/>
            <a:ext cx="0" cy="75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9913" y="6019481"/>
            <a:ext cx="261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183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28750"/>
          </a:xfrm>
          <a:prstGeom prst="rect">
            <a:avLst/>
          </a:prstGeom>
          <a:solidFill>
            <a:srgbClr val="005D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Kentucky FACE Program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 smtClean="0"/>
              <a:t>The original, full report for this incident can </a:t>
            </a:r>
            <a:r>
              <a:rPr lang="en-US" sz="2000" dirty="0"/>
              <a:t>be found by visiting: </a:t>
            </a:r>
            <a:endParaRPr lang="en-US" sz="20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www.mc.uky.edu/kiprc/projects/KOSHS/face/data/Reports/13KY046.pdf</a:t>
            </a:r>
            <a:endParaRPr lang="en-US" sz="18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/>
              <a:t>More occupational </a:t>
            </a:r>
            <a:r>
              <a:rPr lang="en-US" sz="2000" dirty="0" smtClean="0"/>
              <a:t>safety </a:t>
            </a:r>
            <a:r>
              <a:rPr lang="en-US" sz="2000" dirty="0" smtClean="0"/>
              <a:t>materials can be found on the Kentucky </a:t>
            </a:r>
            <a:r>
              <a:rPr lang="en-US" sz="2000" dirty="0"/>
              <a:t>FACE website at:  </a:t>
            </a:r>
            <a:endParaRPr lang="en-US" sz="20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www.mc.uky.edu/kiprc/programs/face.html</a:t>
            </a:r>
            <a:endParaRPr lang="en-US" sz="18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Kentucky FACE Contact Email: </a:t>
            </a:r>
            <a:r>
              <a:rPr lang="en-US" sz="2000" dirty="0" smtClean="0">
                <a:hlinkClick r:id="rId4"/>
              </a:rPr>
              <a:t>kyfaceprogram@uky.edu</a:t>
            </a:r>
            <a:endParaRPr lang="en-US" sz="20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88702"/>
            <a:ext cx="1175148" cy="646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40863" y="5935471"/>
            <a:ext cx="0" cy="75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9913" y="6019481"/>
            <a:ext cx="261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Fatality Assessment &amp; Control Evaluation Program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2220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516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The Victim</vt:lpstr>
      <vt:lpstr>The Incident</vt:lpstr>
      <vt:lpstr>The Incident</vt:lpstr>
      <vt:lpstr>The Incident</vt:lpstr>
      <vt:lpstr>Recommendations</vt:lpstr>
      <vt:lpstr>Recommendations</vt:lpstr>
      <vt:lpstr>Kentucky FACE Program</vt:lpstr>
    </vt:vector>
  </TitlesOfParts>
  <Company>University of Kentucky - College of Public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Chandler, Mark D</dc:creator>
  <cp:lastModifiedBy>Chandler, Mark D</cp:lastModifiedBy>
  <cp:revision>17</cp:revision>
  <dcterms:created xsi:type="dcterms:W3CDTF">2016-10-04T17:21:57Z</dcterms:created>
  <dcterms:modified xsi:type="dcterms:W3CDTF">2016-10-05T13:16:46Z</dcterms:modified>
</cp:coreProperties>
</file>