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62" r:id="rId6"/>
  </p:sldMasterIdLst>
  <p:notesMasterIdLst>
    <p:notesMasterId r:id="rId50"/>
  </p:notesMasterIdLst>
  <p:sldIdLst>
    <p:sldId id="256" r:id="rId7"/>
    <p:sldId id="268" r:id="rId8"/>
    <p:sldId id="317" r:id="rId9"/>
    <p:sldId id="274" r:id="rId10"/>
    <p:sldId id="320" r:id="rId11"/>
    <p:sldId id="292" r:id="rId12"/>
    <p:sldId id="285" r:id="rId13"/>
    <p:sldId id="288" r:id="rId14"/>
    <p:sldId id="290" r:id="rId15"/>
    <p:sldId id="271" r:id="rId16"/>
    <p:sldId id="275" r:id="rId17"/>
    <p:sldId id="321" r:id="rId18"/>
    <p:sldId id="276" r:id="rId19"/>
    <p:sldId id="297" r:id="rId20"/>
    <p:sldId id="296" r:id="rId21"/>
    <p:sldId id="280" r:id="rId22"/>
    <p:sldId id="281" r:id="rId23"/>
    <p:sldId id="316" r:id="rId24"/>
    <p:sldId id="319" r:id="rId25"/>
    <p:sldId id="279" r:id="rId26"/>
    <p:sldId id="298" r:id="rId27"/>
    <p:sldId id="308" r:id="rId28"/>
    <p:sldId id="278" r:id="rId29"/>
    <p:sldId id="310" r:id="rId30"/>
    <p:sldId id="284" r:id="rId31"/>
    <p:sldId id="269" r:id="rId32"/>
    <p:sldId id="299" r:id="rId33"/>
    <p:sldId id="300" r:id="rId34"/>
    <p:sldId id="301" r:id="rId35"/>
    <p:sldId id="302" r:id="rId36"/>
    <p:sldId id="303" r:id="rId37"/>
    <p:sldId id="304" r:id="rId38"/>
    <p:sldId id="305" r:id="rId39"/>
    <p:sldId id="307" r:id="rId40"/>
    <p:sldId id="313" r:id="rId41"/>
    <p:sldId id="311" r:id="rId42"/>
    <p:sldId id="312" r:id="rId43"/>
    <p:sldId id="295" r:id="rId44"/>
    <p:sldId id="318" r:id="rId45"/>
    <p:sldId id="293" r:id="rId46"/>
    <p:sldId id="314" r:id="rId47"/>
    <p:sldId id="257" r:id="rId48"/>
    <p:sldId id="32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3C2"/>
    <a:srgbClr val="5B6C70"/>
    <a:srgbClr val="6FB1CB"/>
    <a:srgbClr val="19D3C5"/>
    <a:srgbClr val="FF99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1" autoAdjust="0"/>
    <p:restoredTop sz="67026" autoAdjust="0"/>
  </p:normalViewPr>
  <p:slideViewPr>
    <p:cSldViewPr snapToGrid="0">
      <p:cViewPr varScale="1">
        <p:scale>
          <a:sx n="75" d="100"/>
          <a:sy n="75" d="100"/>
        </p:scale>
        <p:origin x="183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 West" userId="b8bcd637-7a88-41b1-a3a9-02610fd2f53e" providerId="ADAL" clId="{AA8D95DE-212A-4F9F-8D96-794E1EB1316F}"/>
    <pc:docChg chg="undo redo custSel addSld delSld modSld sldOrd addMainMaster modMainMaster">
      <pc:chgData name="Brook West" userId="b8bcd637-7a88-41b1-a3a9-02610fd2f53e" providerId="ADAL" clId="{AA8D95DE-212A-4F9F-8D96-794E1EB1316F}" dt="2024-07-10T17:24:41.838" v="32021" actId="20577"/>
      <pc:docMkLst>
        <pc:docMk/>
      </pc:docMkLst>
      <pc:sldChg chg="addSp delSp modSp mod">
        <pc:chgData name="Brook West" userId="b8bcd637-7a88-41b1-a3a9-02610fd2f53e" providerId="ADAL" clId="{AA8D95DE-212A-4F9F-8D96-794E1EB1316F}" dt="2024-07-02T17:59:55.791" v="10075" actId="1076"/>
        <pc:sldMkLst>
          <pc:docMk/>
          <pc:sldMk cId="1134314245" sldId="256"/>
        </pc:sldMkLst>
      </pc:sldChg>
      <pc:sldChg chg="modSp mod">
        <pc:chgData name="Brook West" userId="b8bcd637-7a88-41b1-a3a9-02610fd2f53e" providerId="ADAL" clId="{AA8D95DE-212A-4F9F-8D96-794E1EB1316F}" dt="2024-07-10T13:38:31.696" v="27910" actId="20577"/>
        <pc:sldMkLst>
          <pc:docMk/>
          <pc:sldMk cId="3547455788" sldId="257"/>
        </pc:sldMkLst>
      </pc:sldChg>
      <pc:sldChg chg="addSp delSp modSp new mod">
        <pc:chgData name="Brook West" userId="b8bcd637-7a88-41b1-a3a9-02610fd2f53e" providerId="ADAL" clId="{AA8D95DE-212A-4F9F-8D96-794E1EB1316F}" dt="2024-05-30T19:28:01.627" v="1598" actId="20577"/>
        <pc:sldMkLst>
          <pc:docMk/>
          <pc:sldMk cId="1566182885" sldId="258"/>
        </pc:sldMkLst>
      </pc:sldChg>
      <pc:sldChg chg="delSp modSp new del mod">
        <pc:chgData name="Brook West" userId="b8bcd637-7a88-41b1-a3a9-02610fd2f53e" providerId="ADAL" clId="{AA8D95DE-212A-4F9F-8D96-794E1EB1316F}" dt="2024-06-10T15:53:33.720" v="2447" actId="2696"/>
        <pc:sldMkLst>
          <pc:docMk/>
          <pc:sldMk cId="1008017116" sldId="259"/>
        </pc:sldMkLst>
      </pc:sldChg>
      <pc:sldChg chg="addSp delSp modSp new mod">
        <pc:chgData name="Brook West" userId="b8bcd637-7a88-41b1-a3a9-02610fd2f53e" providerId="ADAL" clId="{AA8D95DE-212A-4F9F-8D96-794E1EB1316F}" dt="2024-05-30T20:10:47.934" v="2131" actId="20577"/>
        <pc:sldMkLst>
          <pc:docMk/>
          <pc:sldMk cId="3762619191" sldId="260"/>
        </pc:sldMkLst>
      </pc:sldChg>
      <pc:sldChg chg="modSp add mod">
        <pc:chgData name="Brook West" userId="b8bcd637-7a88-41b1-a3a9-02610fd2f53e" providerId="ADAL" clId="{AA8D95DE-212A-4F9F-8D96-794E1EB1316F}" dt="2024-05-31T18:02:00.536" v="2408" actId="6549"/>
        <pc:sldMkLst>
          <pc:docMk/>
          <pc:sldMk cId="1002061381" sldId="261"/>
        </pc:sldMkLst>
      </pc:sldChg>
      <pc:sldChg chg="modSp add del mod">
        <pc:chgData name="Brook West" userId="b8bcd637-7a88-41b1-a3a9-02610fd2f53e" providerId="ADAL" clId="{AA8D95DE-212A-4F9F-8D96-794E1EB1316F}" dt="2024-06-10T19:56:39.183" v="3296" actId="2696"/>
        <pc:sldMkLst>
          <pc:docMk/>
          <pc:sldMk cId="212710198" sldId="262"/>
        </pc:sldMkLst>
      </pc:sldChg>
      <pc:sldChg chg="addSp delSp modSp new mod">
        <pc:chgData name="Brook West" userId="b8bcd637-7a88-41b1-a3a9-02610fd2f53e" providerId="ADAL" clId="{AA8D95DE-212A-4F9F-8D96-794E1EB1316F}" dt="2024-06-10T19:41:50.823" v="3107" actId="20577"/>
        <pc:sldMkLst>
          <pc:docMk/>
          <pc:sldMk cId="982390325" sldId="263"/>
        </pc:sldMkLst>
      </pc:sldChg>
      <pc:sldChg chg="addSp delSp modSp new del mod">
        <pc:chgData name="Brook West" userId="b8bcd637-7a88-41b1-a3a9-02610fd2f53e" providerId="ADAL" clId="{AA8D95DE-212A-4F9F-8D96-794E1EB1316F}" dt="2024-06-10T19:58:38.969" v="3371" actId="2696"/>
        <pc:sldMkLst>
          <pc:docMk/>
          <pc:sldMk cId="420388377" sldId="264"/>
        </pc:sldMkLst>
      </pc:sldChg>
      <pc:sldChg chg="add del">
        <pc:chgData name="Brook West" userId="b8bcd637-7a88-41b1-a3a9-02610fd2f53e" providerId="ADAL" clId="{AA8D95DE-212A-4F9F-8D96-794E1EB1316F}" dt="2024-06-10T19:58:42.943" v="3372" actId="2696"/>
        <pc:sldMkLst>
          <pc:docMk/>
          <pc:sldMk cId="3833490158" sldId="265"/>
        </pc:sldMkLst>
      </pc:sldChg>
      <pc:sldChg chg="add del">
        <pc:chgData name="Brook West" userId="b8bcd637-7a88-41b1-a3a9-02610fd2f53e" providerId="ADAL" clId="{AA8D95DE-212A-4F9F-8D96-794E1EB1316F}" dt="2024-06-10T19:58:47.320" v="3373" actId="2696"/>
        <pc:sldMkLst>
          <pc:docMk/>
          <pc:sldMk cId="2804986239" sldId="266"/>
        </pc:sldMkLst>
      </pc:sldChg>
      <pc:sldChg chg="modSp add mod ord">
        <pc:chgData name="Brook West" userId="b8bcd637-7a88-41b1-a3a9-02610fd2f53e" providerId="ADAL" clId="{AA8D95DE-212A-4F9F-8D96-794E1EB1316F}" dt="2024-06-10T19:43:52.867" v="3202" actId="20577"/>
        <pc:sldMkLst>
          <pc:docMk/>
          <pc:sldMk cId="416584858" sldId="267"/>
        </pc:sldMkLst>
      </pc:sldChg>
      <pc:sldChg chg="addSp delSp modSp add mod">
        <pc:chgData name="Brook West" userId="b8bcd637-7a88-41b1-a3a9-02610fd2f53e" providerId="ADAL" clId="{AA8D95DE-212A-4F9F-8D96-794E1EB1316F}" dt="2024-07-10T12:59:58.837" v="27691" actId="255"/>
        <pc:sldMkLst>
          <pc:docMk/>
          <pc:sldMk cId="2152065383" sldId="268"/>
        </pc:sldMkLst>
      </pc:sldChg>
      <pc:sldChg chg="addSp modSp add mod ord">
        <pc:chgData name="Brook West" userId="b8bcd637-7a88-41b1-a3a9-02610fd2f53e" providerId="ADAL" clId="{AA8D95DE-212A-4F9F-8D96-794E1EB1316F}" dt="2024-07-02T17:54:51.156" v="10009" actId="6549"/>
        <pc:sldMkLst>
          <pc:docMk/>
          <pc:sldMk cId="2484292409" sldId="269"/>
        </pc:sldMkLst>
      </pc:sldChg>
      <pc:sldChg chg="delSp modSp add del mod ord">
        <pc:chgData name="Brook West" userId="b8bcd637-7a88-41b1-a3a9-02610fd2f53e" providerId="ADAL" clId="{AA8D95DE-212A-4F9F-8D96-794E1EB1316F}" dt="2024-06-17T20:17:12.682" v="5887" actId="2696"/>
        <pc:sldMkLst>
          <pc:docMk/>
          <pc:sldMk cId="796830115" sldId="270"/>
        </pc:sldMkLst>
      </pc:sldChg>
      <pc:sldChg chg="add del">
        <pc:chgData name="Brook West" userId="b8bcd637-7a88-41b1-a3a9-02610fd2f53e" providerId="ADAL" clId="{AA8D95DE-212A-4F9F-8D96-794E1EB1316F}" dt="2024-06-10T19:57:17.915" v="3354" actId="2696"/>
        <pc:sldMkLst>
          <pc:docMk/>
          <pc:sldMk cId="706273243" sldId="271"/>
        </pc:sldMkLst>
      </pc:sldChg>
      <pc:sldChg chg="addSp modSp add mod ord modNotesTx">
        <pc:chgData name="Brook West" userId="b8bcd637-7a88-41b1-a3a9-02610fd2f53e" providerId="ADAL" clId="{AA8D95DE-212A-4F9F-8D96-794E1EB1316F}" dt="2024-07-10T13:06:04.716" v="27817" actId="20577"/>
        <pc:sldMkLst>
          <pc:docMk/>
          <pc:sldMk cId="2424699382" sldId="271"/>
        </pc:sldMkLst>
      </pc:sldChg>
      <pc:sldChg chg="add del">
        <pc:chgData name="Brook West" userId="b8bcd637-7a88-41b1-a3a9-02610fd2f53e" providerId="ADAL" clId="{AA8D95DE-212A-4F9F-8D96-794E1EB1316F}" dt="2024-06-11T18:27:38.017" v="3486" actId="2696"/>
        <pc:sldMkLst>
          <pc:docMk/>
          <pc:sldMk cId="2647064583" sldId="272"/>
        </pc:sldMkLst>
      </pc:sldChg>
      <pc:sldChg chg="add del">
        <pc:chgData name="Brook West" userId="b8bcd637-7a88-41b1-a3a9-02610fd2f53e" providerId="ADAL" clId="{AA8D95DE-212A-4F9F-8D96-794E1EB1316F}" dt="2024-06-11T18:27:44.049" v="3487" actId="2696"/>
        <pc:sldMkLst>
          <pc:docMk/>
          <pc:sldMk cId="1876873418" sldId="273"/>
        </pc:sldMkLst>
      </pc:sldChg>
      <pc:sldChg chg="addSp modSp add mod ord modAnim modNotesTx">
        <pc:chgData name="Brook West" userId="b8bcd637-7a88-41b1-a3a9-02610fd2f53e" providerId="ADAL" clId="{AA8D95DE-212A-4F9F-8D96-794E1EB1316F}" dt="2024-07-10T12:16:46.304" v="26086" actId="20577"/>
        <pc:sldMkLst>
          <pc:docMk/>
          <pc:sldMk cId="2182901038" sldId="274"/>
        </pc:sldMkLst>
      </pc:sldChg>
      <pc:sldChg chg="addSp delSp modSp add mod delAnim modAnim">
        <pc:chgData name="Brook West" userId="b8bcd637-7a88-41b1-a3a9-02610fd2f53e" providerId="ADAL" clId="{AA8D95DE-212A-4F9F-8D96-794E1EB1316F}" dt="2024-07-02T17:59:24.434" v="10072" actId="1076"/>
        <pc:sldMkLst>
          <pc:docMk/>
          <pc:sldMk cId="2003345309" sldId="275"/>
        </pc:sldMkLst>
      </pc:sldChg>
      <pc:sldChg chg="addSp modSp add mod modNotesTx">
        <pc:chgData name="Brook West" userId="b8bcd637-7a88-41b1-a3a9-02610fd2f53e" providerId="ADAL" clId="{AA8D95DE-212A-4F9F-8D96-794E1EB1316F}" dt="2024-07-09T12:56:23.860" v="20139" actId="1076"/>
        <pc:sldMkLst>
          <pc:docMk/>
          <pc:sldMk cId="1301521942" sldId="276"/>
        </pc:sldMkLst>
      </pc:sldChg>
      <pc:sldChg chg="addSp modSp add mod">
        <pc:chgData name="Brook West" userId="b8bcd637-7a88-41b1-a3a9-02610fd2f53e" providerId="ADAL" clId="{AA8D95DE-212A-4F9F-8D96-794E1EB1316F}" dt="2024-07-02T17:56:40.067" v="10071" actId="20577"/>
        <pc:sldMkLst>
          <pc:docMk/>
          <pc:sldMk cId="3543394014" sldId="277"/>
        </pc:sldMkLst>
      </pc:sldChg>
      <pc:sldChg chg="add">
        <pc:chgData name="Brook West" userId="b8bcd637-7a88-41b1-a3a9-02610fd2f53e" providerId="ADAL" clId="{AA8D95DE-212A-4F9F-8D96-794E1EB1316F}" dt="2024-06-17T20:17:16.142" v="5888" actId="2890"/>
        <pc:sldMkLst>
          <pc:docMk/>
          <pc:sldMk cId="1423544755" sldId="278"/>
        </pc:sldMkLst>
      </pc:sldChg>
      <pc:sldChg chg="modSp add mod">
        <pc:chgData name="Brook West" userId="b8bcd637-7a88-41b1-a3a9-02610fd2f53e" providerId="ADAL" clId="{AA8D95DE-212A-4F9F-8D96-794E1EB1316F}" dt="2024-06-17T20:21:59.698" v="6599" actId="20577"/>
        <pc:sldMkLst>
          <pc:docMk/>
          <pc:sldMk cId="1504814203" sldId="279"/>
        </pc:sldMkLst>
      </pc:sldChg>
      <pc:sldChg chg="addSp delSp modSp add mod ord delAnim modNotesTx">
        <pc:chgData name="Brook West" userId="b8bcd637-7a88-41b1-a3a9-02610fd2f53e" providerId="ADAL" clId="{AA8D95DE-212A-4F9F-8D96-794E1EB1316F}" dt="2024-07-09T13:14:20.009" v="21360" actId="1076"/>
        <pc:sldMkLst>
          <pc:docMk/>
          <pc:sldMk cId="1973142777" sldId="280"/>
        </pc:sldMkLst>
      </pc:sldChg>
      <pc:sldChg chg="modSp add mod">
        <pc:chgData name="Brook West" userId="b8bcd637-7a88-41b1-a3a9-02610fd2f53e" providerId="ADAL" clId="{AA8D95DE-212A-4F9F-8D96-794E1EB1316F}" dt="2024-06-17T20:22:38.509" v="6683"/>
        <pc:sldMkLst>
          <pc:docMk/>
          <pc:sldMk cId="963382373" sldId="281"/>
        </pc:sldMkLst>
      </pc:sldChg>
      <pc:sldChg chg="add">
        <pc:chgData name="Brook West" userId="b8bcd637-7a88-41b1-a3a9-02610fd2f53e" providerId="ADAL" clId="{AA8D95DE-212A-4F9F-8D96-794E1EB1316F}" dt="2024-06-17T20:21:29.411" v="6516" actId="2890"/>
        <pc:sldMkLst>
          <pc:docMk/>
          <pc:sldMk cId="2730441863" sldId="282"/>
        </pc:sldMkLst>
      </pc:sldChg>
      <pc:sldChg chg="add">
        <pc:chgData name="Brook West" userId="b8bcd637-7a88-41b1-a3a9-02610fd2f53e" providerId="ADAL" clId="{AA8D95DE-212A-4F9F-8D96-794E1EB1316F}" dt="2024-06-17T20:22:06.726" v="6600" actId="2890"/>
        <pc:sldMkLst>
          <pc:docMk/>
          <pc:sldMk cId="1986154044" sldId="283"/>
        </pc:sldMkLst>
      </pc:sldChg>
      <pc:sldChg chg="addSp delSp modSp add mod ord modAnim">
        <pc:chgData name="Brook West" userId="b8bcd637-7a88-41b1-a3a9-02610fd2f53e" providerId="ADAL" clId="{AA8D95DE-212A-4F9F-8D96-794E1EB1316F}" dt="2024-06-18T13:15:52.927" v="7376" actId="14734"/>
        <pc:sldMkLst>
          <pc:docMk/>
          <pc:sldMk cId="3532689564" sldId="284"/>
        </pc:sldMkLst>
      </pc:sldChg>
      <pc:sldChg chg="addSp delSp modSp add mod ord modNotesTx">
        <pc:chgData name="Brook West" userId="b8bcd637-7a88-41b1-a3a9-02610fd2f53e" providerId="ADAL" clId="{AA8D95DE-212A-4F9F-8D96-794E1EB1316F}" dt="2024-07-01T18:40:54.462" v="8113" actId="20577"/>
        <pc:sldMkLst>
          <pc:docMk/>
          <pc:sldMk cId="2316874183" sldId="285"/>
        </pc:sldMkLst>
      </pc:sldChg>
      <pc:sldChg chg="addSp delSp modSp add del mod modNotesTx">
        <pc:chgData name="Brook West" userId="b8bcd637-7a88-41b1-a3a9-02610fd2f53e" providerId="ADAL" clId="{AA8D95DE-212A-4F9F-8D96-794E1EB1316F}" dt="2024-07-01T20:24:52.761" v="8538" actId="2696"/>
        <pc:sldMkLst>
          <pc:docMk/>
          <pc:sldMk cId="2063351676" sldId="286"/>
        </pc:sldMkLst>
      </pc:sldChg>
      <pc:sldChg chg="delSp modSp add mod ord modNotesTx">
        <pc:chgData name="Brook West" userId="b8bcd637-7a88-41b1-a3a9-02610fd2f53e" providerId="ADAL" clId="{AA8D95DE-212A-4F9F-8D96-794E1EB1316F}" dt="2024-07-01T19:15:59.232" v="8406"/>
        <pc:sldMkLst>
          <pc:docMk/>
          <pc:sldMk cId="2835324" sldId="287"/>
        </pc:sldMkLst>
      </pc:sldChg>
      <pc:sldChg chg="addSp delSp modSp add mod modNotesTx">
        <pc:chgData name="Brook West" userId="b8bcd637-7a88-41b1-a3a9-02610fd2f53e" providerId="ADAL" clId="{AA8D95DE-212A-4F9F-8D96-794E1EB1316F}" dt="2024-07-01T20:36:31.667" v="8731" actId="1076"/>
        <pc:sldMkLst>
          <pc:docMk/>
          <pc:sldMk cId="1349153466" sldId="288"/>
        </pc:sldMkLst>
      </pc:sldChg>
      <pc:sldChg chg="add del">
        <pc:chgData name="Brook West" userId="b8bcd637-7a88-41b1-a3a9-02610fd2f53e" providerId="ADAL" clId="{AA8D95DE-212A-4F9F-8D96-794E1EB1316F}" dt="2024-07-02T20:03:13.250" v="15661" actId="2696"/>
        <pc:sldMkLst>
          <pc:docMk/>
          <pc:sldMk cId="3708208905" sldId="289"/>
        </pc:sldMkLst>
      </pc:sldChg>
      <pc:sldChg chg="modSp mod">
        <pc:chgData name="Brook West" userId="b8bcd637-7a88-41b1-a3a9-02610fd2f53e" providerId="ADAL" clId="{AA8D95DE-212A-4F9F-8D96-794E1EB1316F}" dt="2024-07-02T17:59:35.868" v="10073" actId="255"/>
        <pc:sldMkLst>
          <pc:docMk/>
          <pc:sldMk cId="3691499719" sldId="290"/>
        </pc:sldMkLst>
      </pc:sldChg>
      <pc:sldChg chg="add ord">
        <pc:chgData name="Brook West" userId="b8bcd637-7a88-41b1-a3a9-02610fd2f53e" providerId="ADAL" clId="{AA8D95DE-212A-4F9F-8D96-794E1EB1316F}" dt="2024-07-02T17:38:43.394" v="9498"/>
        <pc:sldMkLst>
          <pc:docMk/>
          <pc:sldMk cId="2050503271" sldId="291"/>
        </pc:sldMkLst>
      </pc:sldChg>
      <pc:sldChg chg="addSp delSp modSp add mod setBg modAnim modNotesTx">
        <pc:chgData name="Brook West" userId="b8bcd637-7a88-41b1-a3a9-02610fd2f53e" providerId="ADAL" clId="{AA8D95DE-212A-4F9F-8D96-794E1EB1316F}" dt="2024-07-02T20:02:25.234" v="15660" actId="20577"/>
        <pc:sldMkLst>
          <pc:docMk/>
          <pc:sldMk cId="996231487" sldId="292"/>
        </pc:sldMkLst>
      </pc:sldChg>
      <pc:sldChg chg="modNotesTx">
        <pc:chgData name="Brook West" userId="b8bcd637-7a88-41b1-a3a9-02610fd2f53e" providerId="ADAL" clId="{AA8D95DE-212A-4F9F-8D96-794E1EB1316F}" dt="2024-07-10T17:14:11.302" v="31889" actId="20577"/>
        <pc:sldMkLst>
          <pc:docMk/>
          <pc:sldMk cId="88749337" sldId="293"/>
        </pc:sldMkLst>
      </pc:sldChg>
      <pc:sldChg chg="addSp delSp modSp mod modNotesTx">
        <pc:chgData name="Brook West" userId="b8bcd637-7a88-41b1-a3a9-02610fd2f53e" providerId="ADAL" clId="{AA8D95DE-212A-4F9F-8D96-794E1EB1316F}" dt="2024-07-10T15:16:33.402" v="29094" actId="20577"/>
        <pc:sldMkLst>
          <pc:docMk/>
          <pc:sldMk cId="4104789998" sldId="295"/>
        </pc:sldMkLst>
      </pc:sldChg>
      <pc:sldChg chg="modSp mod modNotesTx">
        <pc:chgData name="Brook West" userId="b8bcd637-7a88-41b1-a3a9-02610fd2f53e" providerId="ADAL" clId="{AA8D95DE-212A-4F9F-8D96-794E1EB1316F}" dt="2024-07-09T13:41:56.924" v="21704" actId="20577"/>
        <pc:sldMkLst>
          <pc:docMk/>
          <pc:sldMk cId="4098118420" sldId="296"/>
        </pc:sldMkLst>
      </pc:sldChg>
      <pc:sldChg chg="addSp modSp mod modAnim modNotesTx">
        <pc:chgData name="Brook West" userId="b8bcd637-7a88-41b1-a3a9-02610fd2f53e" providerId="ADAL" clId="{AA8D95DE-212A-4F9F-8D96-794E1EB1316F}" dt="2024-07-09T13:07:43.225" v="21068" actId="20577"/>
        <pc:sldMkLst>
          <pc:docMk/>
          <pc:sldMk cId="46858940" sldId="297"/>
        </pc:sldMkLst>
      </pc:sldChg>
      <pc:sldChg chg="addSp delSp modSp mod modNotesTx">
        <pc:chgData name="Brook West" userId="b8bcd637-7a88-41b1-a3a9-02610fd2f53e" providerId="ADAL" clId="{AA8D95DE-212A-4F9F-8D96-794E1EB1316F}" dt="2024-07-10T12:57:19.821" v="27550" actId="20577"/>
        <pc:sldMkLst>
          <pc:docMk/>
          <pc:sldMk cId="2467078228" sldId="311"/>
        </pc:sldMkLst>
      </pc:sldChg>
      <pc:sldChg chg="addSp modSp mod modAnim modNotesTx">
        <pc:chgData name="Brook West" userId="b8bcd637-7a88-41b1-a3a9-02610fd2f53e" providerId="ADAL" clId="{AA8D95DE-212A-4F9F-8D96-794E1EB1316F}" dt="2024-07-10T17:13:24.483" v="31835" actId="6549"/>
        <pc:sldMkLst>
          <pc:docMk/>
          <pc:sldMk cId="2292658476" sldId="312"/>
        </pc:sldMkLst>
      </pc:sldChg>
      <pc:sldChg chg="delSp modSp add del mod delAnim">
        <pc:chgData name="Brook West" userId="b8bcd637-7a88-41b1-a3a9-02610fd2f53e" providerId="ADAL" clId="{AA8D95DE-212A-4F9F-8D96-794E1EB1316F}" dt="2024-07-10T13:00:18.972" v="27692" actId="2696"/>
        <pc:sldMkLst>
          <pc:docMk/>
          <pc:sldMk cId="498836694" sldId="315"/>
        </pc:sldMkLst>
      </pc:sldChg>
      <pc:sldChg chg="modSp add mod modNotesTx">
        <pc:chgData name="Brook West" userId="b8bcd637-7a88-41b1-a3a9-02610fd2f53e" providerId="ADAL" clId="{AA8D95DE-212A-4F9F-8D96-794E1EB1316F}" dt="2024-07-10T17:24:41.838" v="32021" actId="20577"/>
        <pc:sldMkLst>
          <pc:docMk/>
          <pc:sldMk cId="1092182134" sldId="316"/>
        </pc:sldMkLst>
      </pc:sldChg>
      <pc:sldChg chg="add">
        <pc:chgData name="Brook West" userId="b8bcd637-7a88-41b1-a3a9-02610fd2f53e" providerId="ADAL" clId="{AA8D95DE-212A-4F9F-8D96-794E1EB1316F}" dt="2024-07-10T12:59:31.820" v="27623" actId="2890"/>
        <pc:sldMkLst>
          <pc:docMk/>
          <pc:sldMk cId="1200047544" sldId="317"/>
        </pc:sldMkLst>
      </pc:sldChg>
      <pc:sldChg chg="addSp delSp modSp add mod delAnim modAnim modNotesTx">
        <pc:chgData name="Brook West" userId="b8bcd637-7a88-41b1-a3a9-02610fd2f53e" providerId="ADAL" clId="{AA8D95DE-212A-4F9F-8D96-794E1EB1316F}" dt="2024-07-10T15:38:05.111" v="30541" actId="20577"/>
        <pc:sldMkLst>
          <pc:docMk/>
          <pc:sldMk cId="2625295342" sldId="318"/>
        </pc:sldMkLst>
      </pc:sldChg>
      <pc:sldMasterChg chg="add addSldLayout">
        <pc:chgData name="Brook West" userId="b8bcd637-7a88-41b1-a3a9-02610fd2f53e" providerId="ADAL" clId="{AA8D95DE-212A-4F9F-8D96-794E1EB1316F}" dt="2024-06-10T19:45:58.881" v="3203" actId="27028"/>
        <pc:sldMasterMkLst>
          <pc:docMk/>
          <pc:sldMasterMk cId="1295668049" sldId="2147483648"/>
        </pc:sldMasterMkLst>
        <pc:sldLayoutChg chg="add">
          <pc:chgData name="Brook West" userId="b8bcd637-7a88-41b1-a3a9-02610fd2f53e" providerId="ADAL" clId="{AA8D95DE-212A-4F9F-8D96-794E1EB1316F}" dt="2024-06-10T19:45:58.881" v="3203" actId="27028"/>
          <pc:sldLayoutMkLst>
            <pc:docMk/>
            <pc:sldMasterMk cId="1295668049" sldId="2147483648"/>
            <pc:sldLayoutMk cId="438355340" sldId="2147483650"/>
          </pc:sldLayoutMkLst>
        </pc:sldLayoutChg>
      </pc:sldMasterChg>
      <pc:sldMasterChg chg="replId modSldLayout">
        <pc:chgData name="Brook West" userId="b8bcd637-7a88-41b1-a3a9-02610fd2f53e" providerId="ADAL" clId="{AA8D95DE-212A-4F9F-8D96-794E1EB1316F}" dt="2024-06-10T19:45:58.881" v="3203" actId="27028"/>
        <pc:sldMasterMkLst>
          <pc:docMk/>
          <pc:sldMasterMk cId="2224570883" sldId="2147483660"/>
        </pc:sldMasterMkLst>
        <pc:sldLayoutChg chg="replId">
          <pc:chgData name="Brook West" userId="b8bcd637-7a88-41b1-a3a9-02610fd2f53e" providerId="ADAL" clId="{AA8D95DE-212A-4F9F-8D96-794E1EB1316F}" dt="2024-06-10T19:45:58.881" v="3203" actId="27028"/>
          <pc:sldLayoutMkLst>
            <pc:docMk/>
            <pc:sldMasterMk cId="2224570883" sldId="2147483660"/>
            <pc:sldLayoutMk cId="1078423855" sldId="2147483661"/>
          </pc:sldLayoutMkLst>
        </pc:sldLayoutChg>
      </pc:sldMasterChg>
    </pc:docChg>
  </pc:docChgLst>
  <pc:docChgLst>
    <pc:chgData name="Brook West" userId="b8bcd637-7a88-41b1-a3a9-02610fd2f53e" providerId="ADAL" clId="{1F8C3EB7-EC72-480B-AB06-CEA4FBFF1E52}"/>
    <pc:docChg chg="custSel modSld">
      <pc:chgData name="Brook West" userId="b8bcd637-7a88-41b1-a3a9-02610fd2f53e" providerId="ADAL" clId="{1F8C3EB7-EC72-480B-AB06-CEA4FBFF1E52}" dt="2024-10-15T11:46:59.737" v="10" actId="20577"/>
      <pc:docMkLst>
        <pc:docMk/>
      </pc:docMkLst>
      <pc:sldChg chg="modNotesTx">
        <pc:chgData name="Brook West" userId="b8bcd637-7a88-41b1-a3a9-02610fd2f53e" providerId="ADAL" clId="{1F8C3EB7-EC72-480B-AB06-CEA4FBFF1E52}" dt="2024-10-15T11:46:59.737" v="10" actId="20577"/>
        <pc:sldMkLst>
          <pc:docMk/>
          <pc:sldMk cId="1134314245" sldId="256"/>
        </pc:sldMkLst>
      </pc:sldChg>
    </pc:docChg>
  </pc:docChgLst>
  <pc:docChgLst>
    <pc:chgData name="Brook West" userId="b8bcd637-7a88-41b1-a3a9-02610fd2f53e" providerId="ADAL" clId="{0D484AF4-CD7A-4E4A-BC19-34521BDC2D63}"/>
    <pc:docChg chg="undo custSel addSld modSld sldOrd">
      <pc:chgData name="Brook West" userId="b8bcd637-7a88-41b1-a3a9-02610fd2f53e" providerId="ADAL" clId="{0D484AF4-CD7A-4E4A-BC19-34521BDC2D63}" dt="2024-12-03T14:44:10.929" v="2447" actId="20577"/>
      <pc:docMkLst>
        <pc:docMk/>
      </pc:docMkLst>
      <pc:sldChg chg="ord modNotesTx">
        <pc:chgData name="Brook West" userId="b8bcd637-7a88-41b1-a3a9-02610fd2f53e" providerId="ADAL" clId="{0D484AF4-CD7A-4E4A-BC19-34521BDC2D63}" dt="2024-12-03T12:51:19.378" v="2005" actId="20577"/>
        <pc:sldMkLst>
          <pc:docMk/>
          <pc:sldMk cId="1134314245" sldId="256"/>
        </pc:sldMkLst>
      </pc:sldChg>
      <pc:sldChg chg="modNotesTx">
        <pc:chgData name="Brook West" userId="b8bcd637-7a88-41b1-a3a9-02610fd2f53e" providerId="ADAL" clId="{0D484AF4-CD7A-4E4A-BC19-34521BDC2D63}" dt="2024-12-03T14:44:10.929" v="2447" actId="20577"/>
        <pc:sldMkLst>
          <pc:docMk/>
          <pc:sldMk cId="2152065383" sldId="268"/>
        </pc:sldMkLst>
      </pc:sldChg>
      <pc:sldChg chg="modSp mod">
        <pc:chgData name="Brook West" userId="b8bcd637-7a88-41b1-a3a9-02610fd2f53e" providerId="ADAL" clId="{0D484AF4-CD7A-4E4A-BC19-34521BDC2D63}" dt="2024-12-03T12:51:36.572" v="2050" actId="20577"/>
        <pc:sldMkLst>
          <pc:docMk/>
          <pc:sldMk cId="2484292409" sldId="269"/>
        </pc:sldMkLst>
        <pc:spChg chg="mod">
          <ac:chgData name="Brook West" userId="b8bcd637-7a88-41b1-a3a9-02610fd2f53e" providerId="ADAL" clId="{0D484AF4-CD7A-4E4A-BC19-34521BDC2D63}" dt="2024-12-03T12:51:36.572" v="2050" actId="20577"/>
          <ac:spMkLst>
            <pc:docMk/>
            <pc:sldMk cId="2484292409" sldId="269"/>
            <ac:spMk id="2" creationId="{D4C5F979-4294-25E8-D8BC-8733C3DAEFF9}"/>
          </ac:spMkLst>
        </pc:spChg>
      </pc:sldChg>
      <pc:sldChg chg="modSp mod">
        <pc:chgData name="Brook West" userId="b8bcd637-7a88-41b1-a3a9-02610fd2f53e" providerId="ADAL" clId="{0D484AF4-CD7A-4E4A-BC19-34521BDC2D63}" dt="2024-11-04T14:22:22.912" v="1175" actId="20577"/>
        <pc:sldMkLst>
          <pc:docMk/>
          <pc:sldMk cId="2424699382" sldId="271"/>
        </pc:sldMkLst>
        <pc:spChg chg="mod">
          <ac:chgData name="Brook West" userId="b8bcd637-7a88-41b1-a3a9-02610fd2f53e" providerId="ADAL" clId="{0D484AF4-CD7A-4E4A-BC19-34521BDC2D63}" dt="2024-11-04T14:22:22.912" v="1175" actId="20577"/>
          <ac:spMkLst>
            <pc:docMk/>
            <pc:sldMk cId="2424699382" sldId="271"/>
            <ac:spMk id="2" creationId="{D4C5F979-4294-25E8-D8BC-8733C3DAEFF9}"/>
          </ac:spMkLst>
        </pc:spChg>
        <pc:spChg chg="mod">
          <ac:chgData name="Brook West" userId="b8bcd637-7a88-41b1-a3a9-02610fd2f53e" providerId="ADAL" clId="{0D484AF4-CD7A-4E4A-BC19-34521BDC2D63}" dt="2024-11-04T14:13:05.020" v="1004" actId="1076"/>
          <ac:spMkLst>
            <pc:docMk/>
            <pc:sldMk cId="2424699382" sldId="271"/>
            <ac:spMk id="3" creationId="{C48C9E60-1AC7-EEB8-B083-9EB028D07B80}"/>
          </ac:spMkLst>
        </pc:spChg>
      </pc:sldChg>
      <pc:sldChg chg="delSp modSp mod delAnim modNotesTx">
        <pc:chgData name="Brook West" userId="b8bcd637-7a88-41b1-a3a9-02610fd2f53e" providerId="ADAL" clId="{0D484AF4-CD7A-4E4A-BC19-34521BDC2D63}" dt="2024-11-13T16:41:14.344" v="1774" actId="20577"/>
        <pc:sldMkLst>
          <pc:docMk/>
          <pc:sldMk cId="2182901038" sldId="274"/>
        </pc:sldMkLst>
        <pc:spChg chg="mod">
          <ac:chgData name="Brook West" userId="b8bcd637-7a88-41b1-a3a9-02610fd2f53e" providerId="ADAL" clId="{0D484AF4-CD7A-4E4A-BC19-34521BDC2D63}" dt="2024-11-01T14:15:45.187" v="25" actId="20577"/>
          <ac:spMkLst>
            <pc:docMk/>
            <pc:sldMk cId="2182901038" sldId="274"/>
            <ac:spMk id="2" creationId="{D4C5F979-4294-25E8-D8BC-8733C3DAEFF9}"/>
          </ac:spMkLst>
        </pc:spChg>
        <pc:spChg chg="mod">
          <ac:chgData name="Brook West" userId="b8bcd637-7a88-41b1-a3a9-02610fd2f53e" providerId="ADAL" clId="{0D484AF4-CD7A-4E4A-BC19-34521BDC2D63}" dt="2024-11-04T13:02:51.227" v="242" actId="1076"/>
          <ac:spMkLst>
            <pc:docMk/>
            <pc:sldMk cId="2182901038" sldId="274"/>
            <ac:spMk id="3" creationId="{C48C9E60-1AC7-EEB8-B083-9EB028D07B80}"/>
          </ac:spMkLst>
        </pc:spChg>
      </pc:sldChg>
      <pc:sldChg chg="modSp mod">
        <pc:chgData name="Brook West" userId="b8bcd637-7a88-41b1-a3a9-02610fd2f53e" providerId="ADAL" clId="{0D484AF4-CD7A-4E4A-BC19-34521BDC2D63}" dt="2024-12-02T23:25:43.237" v="2001" actId="20577"/>
        <pc:sldMkLst>
          <pc:docMk/>
          <pc:sldMk cId="1301521942" sldId="276"/>
        </pc:sldMkLst>
        <pc:spChg chg="mod">
          <ac:chgData name="Brook West" userId="b8bcd637-7a88-41b1-a3a9-02610fd2f53e" providerId="ADAL" clId="{0D484AF4-CD7A-4E4A-BC19-34521BDC2D63}" dt="2024-11-04T14:22:14.226" v="1173" actId="20577"/>
          <ac:spMkLst>
            <pc:docMk/>
            <pc:sldMk cId="1301521942" sldId="276"/>
            <ac:spMk id="2" creationId="{D4C5F979-4294-25E8-D8BC-8733C3DAEFF9}"/>
          </ac:spMkLst>
        </pc:spChg>
        <pc:spChg chg="mod">
          <ac:chgData name="Brook West" userId="b8bcd637-7a88-41b1-a3a9-02610fd2f53e" providerId="ADAL" clId="{0D484AF4-CD7A-4E4A-BC19-34521BDC2D63}" dt="2024-12-02T23:25:37.254" v="1997" actId="20577"/>
          <ac:spMkLst>
            <pc:docMk/>
            <pc:sldMk cId="1301521942" sldId="276"/>
            <ac:spMk id="13" creationId="{3D26EF68-EB4A-D6EB-9491-718A4211703C}"/>
          </ac:spMkLst>
        </pc:spChg>
        <pc:spChg chg="mod">
          <ac:chgData name="Brook West" userId="b8bcd637-7a88-41b1-a3a9-02610fd2f53e" providerId="ADAL" clId="{0D484AF4-CD7A-4E4A-BC19-34521BDC2D63}" dt="2024-12-02T23:25:39.781" v="1999" actId="20577"/>
          <ac:spMkLst>
            <pc:docMk/>
            <pc:sldMk cId="1301521942" sldId="276"/>
            <ac:spMk id="17" creationId="{33232924-DBD0-BD88-2137-64C5AE9B24C4}"/>
          </ac:spMkLst>
        </pc:spChg>
        <pc:spChg chg="mod">
          <ac:chgData name="Brook West" userId="b8bcd637-7a88-41b1-a3a9-02610fd2f53e" providerId="ADAL" clId="{0D484AF4-CD7A-4E4A-BC19-34521BDC2D63}" dt="2024-12-02T23:25:43.237" v="2001" actId="20577"/>
          <ac:spMkLst>
            <pc:docMk/>
            <pc:sldMk cId="1301521942" sldId="276"/>
            <ac:spMk id="20" creationId="{D5C90901-0218-DEB9-8D05-BB52E97E4512}"/>
          </ac:spMkLst>
        </pc:spChg>
      </pc:sldChg>
      <pc:sldChg chg="modSp mod">
        <pc:chgData name="Brook West" userId="b8bcd637-7a88-41b1-a3a9-02610fd2f53e" providerId="ADAL" clId="{0D484AF4-CD7A-4E4A-BC19-34521BDC2D63}" dt="2024-12-02T23:25:01.706" v="1985" actId="20577"/>
        <pc:sldMkLst>
          <pc:docMk/>
          <pc:sldMk cId="1504814203" sldId="279"/>
        </pc:sldMkLst>
        <pc:spChg chg="mod">
          <ac:chgData name="Brook West" userId="b8bcd637-7a88-41b1-a3a9-02610fd2f53e" providerId="ADAL" clId="{0D484AF4-CD7A-4E4A-BC19-34521BDC2D63}" dt="2024-12-02T23:25:01.706" v="1985" actId="20577"/>
          <ac:spMkLst>
            <pc:docMk/>
            <pc:sldMk cId="1504814203" sldId="279"/>
            <ac:spMk id="2" creationId="{D4C5F979-4294-25E8-D8BC-8733C3DAEFF9}"/>
          </ac:spMkLst>
        </pc:spChg>
      </pc:sldChg>
      <pc:sldChg chg="delSp modSp mod ord">
        <pc:chgData name="Brook West" userId="b8bcd637-7a88-41b1-a3a9-02610fd2f53e" providerId="ADAL" clId="{0D484AF4-CD7A-4E4A-BC19-34521BDC2D63}" dt="2024-11-04T14:28:19.233" v="1195" actId="1076"/>
        <pc:sldMkLst>
          <pc:docMk/>
          <pc:sldMk cId="1973142777" sldId="280"/>
        </pc:sldMkLst>
        <pc:spChg chg="mod">
          <ac:chgData name="Brook West" userId="b8bcd637-7a88-41b1-a3a9-02610fd2f53e" providerId="ADAL" clId="{0D484AF4-CD7A-4E4A-BC19-34521BDC2D63}" dt="2024-11-04T14:28:19.233" v="1195" actId="1076"/>
          <ac:spMkLst>
            <pc:docMk/>
            <pc:sldMk cId="1973142777" sldId="280"/>
            <ac:spMk id="2" creationId="{D4C5F979-4294-25E8-D8BC-8733C3DAEFF9}"/>
          </ac:spMkLst>
        </pc:spChg>
        <pc:spChg chg="mod">
          <ac:chgData name="Brook West" userId="b8bcd637-7a88-41b1-a3a9-02610fd2f53e" providerId="ADAL" clId="{0D484AF4-CD7A-4E4A-BC19-34521BDC2D63}" dt="2024-11-04T14:28:10.177" v="1193" actId="1076"/>
          <ac:spMkLst>
            <pc:docMk/>
            <pc:sldMk cId="1973142777" sldId="280"/>
            <ac:spMk id="12" creationId="{4C76225B-BF32-DC2A-E7CE-E97BBE508D7D}"/>
          </ac:spMkLst>
        </pc:spChg>
      </pc:sldChg>
      <pc:sldChg chg="addSp modSp mod modAnim modNotesTx">
        <pc:chgData name="Brook West" userId="b8bcd637-7a88-41b1-a3a9-02610fd2f53e" providerId="ADAL" clId="{0D484AF4-CD7A-4E4A-BC19-34521BDC2D63}" dt="2024-11-27T13:36:59.394" v="1981" actId="20577"/>
        <pc:sldMkLst>
          <pc:docMk/>
          <pc:sldMk cId="2316874183" sldId="285"/>
        </pc:sldMkLst>
        <pc:spChg chg="mod">
          <ac:chgData name="Brook West" userId="b8bcd637-7a88-41b1-a3a9-02610fd2f53e" providerId="ADAL" clId="{0D484AF4-CD7A-4E4A-BC19-34521BDC2D63}" dt="2024-11-04T13:04:02.926" v="246" actId="20577"/>
          <ac:spMkLst>
            <pc:docMk/>
            <pc:sldMk cId="2316874183" sldId="285"/>
            <ac:spMk id="3" creationId="{C48C9E60-1AC7-EEB8-B083-9EB028D07B80}"/>
          </ac:spMkLst>
        </pc:spChg>
        <pc:spChg chg="add mod">
          <ac:chgData name="Brook West" userId="b8bcd637-7a88-41b1-a3a9-02610fd2f53e" providerId="ADAL" clId="{0D484AF4-CD7A-4E4A-BC19-34521BDC2D63}" dt="2024-11-04T13:04:47.412" v="313" actId="1076"/>
          <ac:spMkLst>
            <pc:docMk/>
            <pc:sldMk cId="2316874183" sldId="285"/>
            <ac:spMk id="5" creationId="{89C1F87A-C433-CB40-4484-7D93EA129720}"/>
          </ac:spMkLst>
        </pc:spChg>
        <pc:spChg chg="add mod">
          <ac:chgData name="Brook West" userId="b8bcd637-7a88-41b1-a3a9-02610fd2f53e" providerId="ADAL" clId="{0D484AF4-CD7A-4E4A-BC19-34521BDC2D63}" dt="2024-11-04T13:05:09.818" v="382" actId="20577"/>
          <ac:spMkLst>
            <pc:docMk/>
            <pc:sldMk cId="2316874183" sldId="285"/>
            <ac:spMk id="12" creationId="{0F13C516-F983-A82A-2EF7-7CD8CB2C6FE9}"/>
          </ac:spMkLst>
        </pc:spChg>
      </pc:sldChg>
      <pc:sldChg chg="modNotesTx">
        <pc:chgData name="Brook West" userId="b8bcd637-7a88-41b1-a3a9-02610fd2f53e" providerId="ADAL" clId="{0D484AF4-CD7A-4E4A-BC19-34521BDC2D63}" dt="2024-11-13T16:43:35.656" v="1775" actId="113"/>
        <pc:sldMkLst>
          <pc:docMk/>
          <pc:sldMk cId="996231487" sldId="292"/>
        </pc:sldMkLst>
      </pc:sldChg>
      <pc:sldChg chg="modSp mod">
        <pc:chgData name="Brook West" userId="b8bcd637-7a88-41b1-a3a9-02610fd2f53e" providerId="ADAL" clId="{0D484AF4-CD7A-4E4A-BC19-34521BDC2D63}" dt="2024-12-02T23:25:19.721" v="1989" actId="20577"/>
        <pc:sldMkLst>
          <pc:docMk/>
          <pc:sldMk cId="4098118420" sldId="296"/>
        </pc:sldMkLst>
        <pc:spChg chg="mod">
          <ac:chgData name="Brook West" userId="b8bcd637-7a88-41b1-a3a9-02610fd2f53e" providerId="ADAL" clId="{0D484AF4-CD7A-4E4A-BC19-34521BDC2D63}" dt="2024-12-02T23:25:19.721" v="1989" actId="20577"/>
          <ac:spMkLst>
            <pc:docMk/>
            <pc:sldMk cId="4098118420" sldId="296"/>
            <ac:spMk id="2" creationId="{D4C5F979-4294-25E8-D8BC-8733C3DAEFF9}"/>
          </ac:spMkLst>
        </pc:spChg>
      </pc:sldChg>
      <pc:sldChg chg="modSp mod">
        <pc:chgData name="Brook West" userId="b8bcd637-7a88-41b1-a3a9-02610fd2f53e" providerId="ADAL" clId="{0D484AF4-CD7A-4E4A-BC19-34521BDC2D63}" dt="2024-12-02T23:25:30.880" v="1995" actId="20577"/>
        <pc:sldMkLst>
          <pc:docMk/>
          <pc:sldMk cId="46858940" sldId="297"/>
        </pc:sldMkLst>
        <pc:spChg chg="mod">
          <ac:chgData name="Brook West" userId="b8bcd637-7a88-41b1-a3a9-02610fd2f53e" providerId="ADAL" clId="{0D484AF4-CD7A-4E4A-BC19-34521BDC2D63}" dt="2024-11-04T14:22:29.299" v="1177" actId="20577"/>
          <ac:spMkLst>
            <pc:docMk/>
            <pc:sldMk cId="46858940" sldId="297"/>
            <ac:spMk id="2" creationId="{D4C5F979-4294-25E8-D8BC-8733C3DAEFF9}"/>
          </ac:spMkLst>
        </pc:spChg>
        <pc:spChg chg="mod">
          <ac:chgData name="Brook West" userId="b8bcd637-7a88-41b1-a3a9-02610fd2f53e" providerId="ADAL" clId="{0D484AF4-CD7A-4E4A-BC19-34521BDC2D63}" dt="2024-12-02T23:25:24.788" v="1991" actId="20577"/>
          <ac:spMkLst>
            <pc:docMk/>
            <pc:sldMk cId="46858940" sldId="297"/>
            <ac:spMk id="13" creationId="{3D26EF68-EB4A-D6EB-9491-718A4211703C}"/>
          </ac:spMkLst>
        </pc:spChg>
        <pc:spChg chg="mod">
          <ac:chgData name="Brook West" userId="b8bcd637-7a88-41b1-a3a9-02610fd2f53e" providerId="ADAL" clId="{0D484AF4-CD7A-4E4A-BC19-34521BDC2D63}" dt="2024-12-02T23:25:30.880" v="1995" actId="20577"/>
          <ac:spMkLst>
            <pc:docMk/>
            <pc:sldMk cId="46858940" sldId="297"/>
            <ac:spMk id="16" creationId="{18C336DC-FF5F-3C9B-23C4-F9233958C86F}"/>
          </ac:spMkLst>
        </pc:spChg>
        <pc:spChg chg="mod">
          <ac:chgData name="Brook West" userId="b8bcd637-7a88-41b1-a3a9-02610fd2f53e" providerId="ADAL" clId="{0D484AF4-CD7A-4E4A-BC19-34521BDC2D63}" dt="2024-12-02T23:25:27.559" v="1993" actId="20577"/>
          <ac:spMkLst>
            <pc:docMk/>
            <pc:sldMk cId="46858940" sldId="297"/>
            <ac:spMk id="18" creationId="{40DB77FF-5B23-962D-1942-57CB34F28551}"/>
          </ac:spMkLst>
        </pc:spChg>
      </pc:sldChg>
      <pc:sldChg chg="modSp mod">
        <pc:chgData name="Brook West" userId="b8bcd637-7a88-41b1-a3a9-02610fd2f53e" providerId="ADAL" clId="{0D484AF4-CD7A-4E4A-BC19-34521BDC2D63}" dt="2024-12-02T23:24:55.009" v="1983" actId="20577"/>
        <pc:sldMkLst>
          <pc:docMk/>
          <pc:sldMk cId="750147915" sldId="298"/>
        </pc:sldMkLst>
        <pc:spChg chg="mod">
          <ac:chgData name="Brook West" userId="b8bcd637-7a88-41b1-a3a9-02610fd2f53e" providerId="ADAL" clId="{0D484AF4-CD7A-4E4A-BC19-34521BDC2D63}" dt="2024-12-02T23:24:55.009" v="1983" actId="20577"/>
          <ac:spMkLst>
            <pc:docMk/>
            <pc:sldMk cId="750147915" sldId="298"/>
            <ac:spMk id="2" creationId="{D4C5F979-4294-25E8-D8BC-8733C3DAEFF9}"/>
          </ac:spMkLst>
        </pc:spChg>
      </pc:sldChg>
      <pc:sldChg chg="modSp mod">
        <pc:chgData name="Brook West" userId="b8bcd637-7a88-41b1-a3a9-02610fd2f53e" providerId="ADAL" clId="{0D484AF4-CD7A-4E4A-BC19-34521BDC2D63}" dt="2024-11-13T16:57:34.937" v="1941" actId="20577"/>
        <pc:sldMkLst>
          <pc:docMk/>
          <pc:sldMk cId="2448085758" sldId="307"/>
        </pc:sldMkLst>
        <pc:spChg chg="mod">
          <ac:chgData name="Brook West" userId="b8bcd637-7a88-41b1-a3a9-02610fd2f53e" providerId="ADAL" clId="{0D484AF4-CD7A-4E4A-BC19-34521BDC2D63}" dt="2024-11-13T16:57:34.937" v="1941" actId="20577"/>
          <ac:spMkLst>
            <pc:docMk/>
            <pc:sldMk cId="2448085758" sldId="307"/>
            <ac:spMk id="6" creationId="{B9C07E8F-05FB-A9D5-B15D-4AAA6F11F887}"/>
          </ac:spMkLst>
        </pc:spChg>
      </pc:sldChg>
      <pc:sldChg chg="modSp mod">
        <pc:chgData name="Brook West" userId="b8bcd637-7a88-41b1-a3a9-02610fd2f53e" providerId="ADAL" clId="{0D484AF4-CD7A-4E4A-BC19-34521BDC2D63}" dt="2024-11-13T14:28:36.738" v="1202" actId="14100"/>
        <pc:sldMkLst>
          <pc:docMk/>
          <pc:sldMk cId="198395531" sldId="310"/>
        </pc:sldMkLst>
        <pc:spChg chg="mod">
          <ac:chgData name="Brook West" userId="b8bcd637-7a88-41b1-a3a9-02610fd2f53e" providerId="ADAL" clId="{0D484AF4-CD7A-4E4A-BC19-34521BDC2D63}" dt="2024-11-13T14:28:36.738" v="1202" actId="14100"/>
          <ac:spMkLst>
            <pc:docMk/>
            <pc:sldMk cId="198395531" sldId="310"/>
            <ac:spMk id="3" creationId="{C48C9E60-1AC7-EEB8-B083-9EB028D07B80}"/>
          </ac:spMkLst>
        </pc:spChg>
      </pc:sldChg>
      <pc:sldChg chg="modSp">
        <pc:chgData name="Brook West" userId="b8bcd637-7a88-41b1-a3a9-02610fd2f53e" providerId="ADAL" clId="{0D484AF4-CD7A-4E4A-BC19-34521BDC2D63}" dt="2024-10-30T19:41:29.994" v="4" actId="20577"/>
        <pc:sldMkLst>
          <pc:docMk/>
          <pc:sldMk cId="2467078228" sldId="311"/>
        </pc:sldMkLst>
        <pc:spChg chg="mod">
          <ac:chgData name="Brook West" userId="b8bcd637-7a88-41b1-a3a9-02610fd2f53e" providerId="ADAL" clId="{0D484AF4-CD7A-4E4A-BC19-34521BDC2D63}" dt="2024-10-30T19:41:29.994" v="4" actId="20577"/>
          <ac:spMkLst>
            <pc:docMk/>
            <pc:sldMk cId="2467078228" sldId="311"/>
            <ac:spMk id="13" creationId="{C00A7C9C-AD4A-19C9-7BC3-BE0958103C81}"/>
          </ac:spMkLst>
        </pc:spChg>
      </pc:sldChg>
      <pc:sldChg chg="modSp mod modNotesTx">
        <pc:chgData name="Brook West" userId="b8bcd637-7a88-41b1-a3a9-02610fd2f53e" providerId="ADAL" clId="{0D484AF4-CD7A-4E4A-BC19-34521BDC2D63}" dt="2024-12-03T13:19:47.397" v="2226" actId="20577"/>
        <pc:sldMkLst>
          <pc:docMk/>
          <pc:sldMk cId="2292658476" sldId="312"/>
        </pc:sldMkLst>
        <pc:spChg chg="mod">
          <ac:chgData name="Brook West" userId="b8bcd637-7a88-41b1-a3a9-02610fd2f53e" providerId="ADAL" clId="{0D484AF4-CD7A-4E4A-BC19-34521BDC2D63}" dt="2024-12-03T13:19:47.397" v="2226" actId="20577"/>
          <ac:spMkLst>
            <pc:docMk/>
            <pc:sldMk cId="2292658476" sldId="312"/>
            <ac:spMk id="2" creationId="{D4C5F979-4294-25E8-D8BC-8733C3DAEFF9}"/>
          </ac:spMkLst>
        </pc:spChg>
        <pc:spChg chg="mod">
          <ac:chgData name="Brook West" userId="b8bcd637-7a88-41b1-a3a9-02610fd2f53e" providerId="ADAL" clId="{0D484AF4-CD7A-4E4A-BC19-34521BDC2D63}" dt="2024-11-13T16:18:23.088" v="1493" actId="14100"/>
          <ac:spMkLst>
            <pc:docMk/>
            <pc:sldMk cId="2292658476" sldId="312"/>
            <ac:spMk id="5" creationId="{3BCF203F-D6F7-C985-B8B0-01675DD053CE}"/>
          </ac:spMkLst>
        </pc:spChg>
        <pc:spChg chg="mod">
          <ac:chgData name="Brook West" userId="b8bcd637-7a88-41b1-a3a9-02610fd2f53e" providerId="ADAL" clId="{0D484AF4-CD7A-4E4A-BC19-34521BDC2D63}" dt="2024-11-13T16:18:49.245" v="1514" actId="13926"/>
          <ac:spMkLst>
            <pc:docMk/>
            <pc:sldMk cId="2292658476" sldId="312"/>
            <ac:spMk id="13" creationId="{AF358DD0-1A90-CC67-BA1B-DAA2724D336C}"/>
          </ac:spMkLst>
        </pc:spChg>
        <pc:spChg chg="mod">
          <ac:chgData name="Brook West" userId="b8bcd637-7a88-41b1-a3a9-02610fd2f53e" providerId="ADAL" clId="{0D484AF4-CD7A-4E4A-BC19-34521BDC2D63}" dt="2024-11-13T16:19:34.982" v="1598" actId="1076"/>
          <ac:spMkLst>
            <pc:docMk/>
            <pc:sldMk cId="2292658476" sldId="312"/>
            <ac:spMk id="14" creationId="{17DF1BEE-BF67-1632-D512-5B4AB3335AE3}"/>
          </ac:spMkLst>
        </pc:spChg>
      </pc:sldChg>
      <pc:sldChg chg="modSp mod">
        <pc:chgData name="Brook West" userId="b8bcd637-7a88-41b1-a3a9-02610fd2f53e" providerId="ADAL" clId="{0D484AF4-CD7A-4E4A-BC19-34521BDC2D63}" dt="2024-12-03T13:19:52.387" v="2228" actId="20577"/>
        <pc:sldMkLst>
          <pc:docMk/>
          <pc:sldMk cId="2625295342" sldId="318"/>
        </pc:sldMkLst>
        <pc:spChg chg="mod">
          <ac:chgData name="Brook West" userId="b8bcd637-7a88-41b1-a3a9-02610fd2f53e" providerId="ADAL" clId="{0D484AF4-CD7A-4E4A-BC19-34521BDC2D63}" dt="2024-12-03T13:19:52.387" v="2228" actId="20577"/>
          <ac:spMkLst>
            <pc:docMk/>
            <pc:sldMk cId="2625295342" sldId="318"/>
            <ac:spMk id="2" creationId="{D4C5F979-4294-25E8-D8BC-8733C3DAEFF9}"/>
          </ac:spMkLst>
        </pc:spChg>
      </pc:sldChg>
      <pc:sldChg chg="modSp mod">
        <pc:chgData name="Brook West" userId="b8bcd637-7a88-41b1-a3a9-02610fd2f53e" providerId="ADAL" clId="{0D484AF4-CD7A-4E4A-BC19-34521BDC2D63}" dt="2024-12-02T23:25:05.463" v="1987" actId="20577"/>
        <pc:sldMkLst>
          <pc:docMk/>
          <pc:sldMk cId="1699769469" sldId="319"/>
        </pc:sldMkLst>
        <pc:spChg chg="mod">
          <ac:chgData name="Brook West" userId="b8bcd637-7a88-41b1-a3a9-02610fd2f53e" providerId="ADAL" clId="{0D484AF4-CD7A-4E4A-BC19-34521BDC2D63}" dt="2024-12-02T23:25:05.463" v="1987" actId="20577"/>
          <ac:spMkLst>
            <pc:docMk/>
            <pc:sldMk cId="1699769469" sldId="319"/>
            <ac:spMk id="2" creationId="{D4C5F979-4294-25E8-D8BC-8733C3DAEFF9}"/>
          </ac:spMkLst>
        </pc:spChg>
      </pc:sldChg>
      <pc:sldChg chg="delSp modSp add mod modNotesTx">
        <pc:chgData name="Brook West" userId="b8bcd637-7a88-41b1-a3a9-02610fd2f53e" providerId="ADAL" clId="{0D484AF4-CD7A-4E4A-BC19-34521BDC2D63}" dt="2024-11-27T13:34:18.789" v="1956" actId="20577"/>
        <pc:sldMkLst>
          <pc:docMk/>
          <pc:sldMk cId="882852799" sldId="320"/>
        </pc:sldMkLst>
        <pc:spChg chg="mod">
          <ac:chgData name="Brook West" userId="b8bcd637-7a88-41b1-a3a9-02610fd2f53e" providerId="ADAL" clId="{0D484AF4-CD7A-4E4A-BC19-34521BDC2D63}" dt="2024-11-01T14:17:20.211" v="37" actId="1076"/>
          <ac:spMkLst>
            <pc:docMk/>
            <pc:sldMk cId="882852799" sldId="320"/>
            <ac:spMk id="12" creationId="{A8662BD5-486A-2C20-4930-86CEE2DA15D0}"/>
          </ac:spMkLst>
        </pc:spChg>
        <pc:spChg chg="mod">
          <ac:chgData name="Brook West" userId="b8bcd637-7a88-41b1-a3a9-02610fd2f53e" providerId="ADAL" clId="{0D484AF4-CD7A-4E4A-BC19-34521BDC2D63}" dt="2024-11-27T13:34:02.122" v="1950" actId="20577"/>
          <ac:spMkLst>
            <pc:docMk/>
            <pc:sldMk cId="882852799" sldId="320"/>
            <ac:spMk id="15" creationId="{A8CD5C22-F45B-B3D7-42FA-2BAE36148FF4}"/>
          </ac:spMkLst>
        </pc:spChg>
        <pc:spChg chg="mod">
          <ac:chgData name="Brook West" userId="b8bcd637-7a88-41b1-a3a9-02610fd2f53e" providerId="ADAL" clId="{0D484AF4-CD7A-4E4A-BC19-34521BDC2D63}" dt="2024-11-27T13:34:18.789" v="1956" actId="20577"/>
          <ac:spMkLst>
            <pc:docMk/>
            <pc:sldMk cId="882852799" sldId="320"/>
            <ac:spMk id="16" creationId="{0CF3CB79-3D12-38FA-995E-A92E49AE8934}"/>
          </ac:spMkLst>
        </pc:spChg>
        <pc:grpChg chg="mod">
          <ac:chgData name="Brook West" userId="b8bcd637-7a88-41b1-a3a9-02610fd2f53e" providerId="ADAL" clId="{0D484AF4-CD7A-4E4A-BC19-34521BDC2D63}" dt="2024-11-01T14:17:28.700" v="38" actId="1076"/>
          <ac:grpSpMkLst>
            <pc:docMk/>
            <pc:sldMk cId="882852799" sldId="320"/>
            <ac:grpSpMk id="14" creationId="{B44BD31D-E664-72ED-92B1-FE76DFB68FBC}"/>
          </ac:grpSpMkLst>
        </pc:grpChg>
      </pc:sldChg>
      <pc:sldChg chg="addSp delSp modSp add mod ord modNotesTx">
        <pc:chgData name="Brook West" userId="b8bcd637-7a88-41b1-a3a9-02610fd2f53e" providerId="ADAL" clId="{0D484AF4-CD7A-4E4A-BC19-34521BDC2D63}" dt="2024-11-04T14:22:04.504" v="1171" actId="20577"/>
        <pc:sldMkLst>
          <pc:docMk/>
          <pc:sldMk cId="1783780614" sldId="321"/>
        </pc:sldMkLst>
        <pc:spChg chg="mod">
          <ac:chgData name="Brook West" userId="b8bcd637-7a88-41b1-a3a9-02610fd2f53e" providerId="ADAL" clId="{0D484AF4-CD7A-4E4A-BC19-34521BDC2D63}" dt="2024-11-04T14:20:12.457" v="1052" actId="20577"/>
          <ac:spMkLst>
            <pc:docMk/>
            <pc:sldMk cId="1783780614" sldId="321"/>
            <ac:spMk id="2" creationId="{D20B5490-C18E-8954-84B8-65210B6C8AF6}"/>
          </ac:spMkLst>
        </pc:spChg>
        <pc:spChg chg="mod">
          <ac:chgData name="Brook West" userId="b8bcd637-7a88-41b1-a3a9-02610fd2f53e" providerId="ADAL" clId="{0D484AF4-CD7A-4E4A-BC19-34521BDC2D63}" dt="2024-11-04T14:22:04.504" v="1171" actId="20577"/>
          <ac:spMkLst>
            <pc:docMk/>
            <pc:sldMk cId="1783780614" sldId="321"/>
            <ac:spMk id="3" creationId="{02C2FA92-D3A9-EDCE-A7DB-F03A08AADE22}"/>
          </ac:spMkLst>
        </pc:spChg>
        <pc:spChg chg="add mod">
          <ac:chgData name="Brook West" userId="b8bcd637-7a88-41b1-a3a9-02610fd2f53e" providerId="ADAL" clId="{0D484AF4-CD7A-4E4A-BC19-34521BDC2D63}" dt="2024-11-04T14:20:53.431" v="1081"/>
          <ac:spMkLst>
            <pc:docMk/>
            <pc:sldMk cId="1783780614" sldId="321"/>
            <ac:spMk id="12" creationId="{65C41601-340C-DDD3-CE16-68DE9E7DC7C2}"/>
          </ac:spMkLst>
        </pc:spChg>
      </pc:sldChg>
      <pc:sldChg chg="addSp modSp mod">
        <pc:chgData name="Brook West" userId="b8bcd637-7a88-41b1-a3a9-02610fd2f53e" providerId="ADAL" clId="{0D484AF4-CD7A-4E4A-BC19-34521BDC2D63}" dt="2024-12-03T12:55:02.866" v="2224" actId="1076"/>
        <pc:sldMkLst>
          <pc:docMk/>
          <pc:sldMk cId="0" sldId="322"/>
        </pc:sldMkLst>
        <pc:spChg chg="add mod">
          <ac:chgData name="Brook West" userId="b8bcd637-7a88-41b1-a3a9-02610fd2f53e" providerId="ADAL" clId="{0D484AF4-CD7A-4E4A-BC19-34521BDC2D63}" dt="2024-12-03T12:55:02.866" v="2224" actId="1076"/>
          <ac:spMkLst>
            <pc:docMk/>
            <pc:sldMk cId="0" sldId="322"/>
            <ac:spMk id="15" creationId="{8D0125EB-D508-C891-E84E-41448541A1B7}"/>
          </ac:spMkLst>
        </pc:spChg>
      </pc:sldChg>
    </pc:docChg>
  </pc:docChgLst>
  <pc:docChgLst>
    <pc:chgData name="Brook West" userId="b8bcd637-7a88-41b1-a3a9-02610fd2f53e" providerId="ADAL" clId="{76DFB57C-8671-4718-8D1F-3C2D66D4343E}"/>
    <pc:docChg chg="undo custSel delSld modSld sldOrd">
      <pc:chgData name="Brook West" userId="b8bcd637-7a88-41b1-a3a9-02610fd2f53e" providerId="ADAL" clId="{76DFB57C-8671-4718-8D1F-3C2D66D4343E}" dt="2024-11-14T14:28:35.149" v="4709" actId="20577"/>
      <pc:docMkLst>
        <pc:docMk/>
      </pc:docMkLst>
      <pc:sldChg chg="modSp mod modNotesTx">
        <pc:chgData name="Brook West" userId="b8bcd637-7a88-41b1-a3a9-02610fd2f53e" providerId="ADAL" clId="{76DFB57C-8671-4718-8D1F-3C2D66D4343E}" dt="2024-11-14T14:21:01.441" v="4196" actId="20577"/>
        <pc:sldMkLst>
          <pc:docMk/>
          <pc:sldMk cId="2424699382" sldId="271"/>
        </pc:sldMkLst>
        <pc:spChg chg="mod">
          <ac:chgData name="Brook West" userId="b8bcd637-7a88-41b1-a3a9-02610fd2f53e" providerId="ADAL" clId="{76DFB57C-8671-4718-8D1F-3C2D66D4343E}" dt="2024-11-04T21:05:29.324" v="2580" actId="20577"/>
          <ac:spMkLst>
            <pc:docMk/>
            <pc:sldMk cId="2424699382" sldId="271"/>
            <ac:spMk id="3" creationId="{C48C9E60-1AC7-EEB8-B083-9EB028D07B80}"/>
          </ac:spMkLst>
        </pc:spChg>
      </pc:sldChg>
      <pc:sldChg chg="modSp mod">
        <pc:chgData name="Brook West" userId="b8bcd637-7a88-41b1-a3a9-02610fd2f53e" providerId="ADAL" clId="{76DFB57C-8671-4718-8D1F-3C2D66D4343E}" dt="2024-11-04T19:45:28.226" v="2178" actId="20577"/>
        <pc:sldMkLst>
          <pc:docMk/>
          <pc:sldMk cId="2182901038" sldId="274"/>
        </pc:sldMkLst>
        <pc:spChg chg="mod">
          <ac:chgData name="Brook West" userId="b8bcd637-7a88-41b1-a3a9-02610fd2f53e" providerId="ADAL" clId="{76DFB57C-8671-4718-8D1F-3C2D66D4343E}" dt="2024-11-04T19:45:28.226" v="2178" actId="20577"/>
          <ac:spMkLst>
            <pc:docMk/>
            <pc:sldMk cId="2182901038" sldId="274"/>
            <ac:spMk id="2" creationId="{D4C5F979-4294-25E8-D8BC-8733C3DAEFF9}"/>
          </ac:spMkLst>
        </pc:spChg>
      </pc:sldChg>
      <pc:sldChg chg="modNotesTx">
        <pc:chgData name="Brook West" userId="b8bcd637-7a88-41b1-a3a9-02610fd2f53e" providerId="ADAL" clId="{76DFB57C-8671-4718-8D1F-3C2D66D4343E}" dt="2024-11-14T14:21:20.808" v="4198" actId="20577"/>
        <pc:sldMkLst>
          <pc:docMk/>
          <pc:sldMk cId="2003345309" sldId="275"/>
        </pc:sldMkLst>
      </pc:sldChg>
      <pc:sldChg chg="modNotesTx">
        <pc:chgData name="Brook West" userId="b8bcd637-7a88-41b1-a3a9-02610fd2f53e" providerId="ADAL" clId="{76DFB57C-8671-4718-8D1F-3C2D66D4343E}" dt="2024-11-04T21:17:08.378" v="2746" actId="6549"/>
        <pc:sldMkLst>
          <pc:docMk/>
          <pc:sldMk cId="1301521942" sldId="276"/>
        </pc:sldMkLst>
      </pc:sldChg>
      <pc:sldChg chg="modNotesTx">
        <pc:chgData name="Brook West" userId="b8bcd637-7a88-41b1-a3a9-02610fd2f53e" providerId="ADAL" clId="{76DFB57C-8671-4718-8D1F-3C2D66D4343E}" dt="2024-11-14T14:24:24.923" v="4353" actId="20577"/>
        <pc:sldMkLst>
          <pc:docMk/>
          <pc:sldMk cId="1504814203" sldId="279"/>
        </pc:sldMkLst>
      </pc:sldChg>
      <pc:sldChg chg="modSp mod">
        <pc:chgData name="Brook West" userId="b8bcd637-7a88-41b1-a3a9-02610fd2f53e" providerId="ADAL" clId="{76DFB57C-8671-4718-8D1F-3C2D66D4343E}" dt="2024-11-04T21:23:50.594" v="2943" actId="20577"/>
        <pc:sldMkLst>
          <pc:docMk/>
          <pc:sldMk cId="1973142777" sldId="280"/>
        </pc:sldMkLst>
        <pc:spChg chg="mod">
          <ac:chgData name="Brook West" userId="b8bcd637-7a88-41b1-a3a9-02610fd2f53e" providerId="ADAL" clId="{76DFB57C-8671-4718-8D1F-3C2D66D4343E}" dt="2024-11-04T21:23:50.594" v="2943" actId="20577"/>
          <ac:spMkLst>
            <pc:docMk/>
            <pc:sldMk cId="1973142777" sldId="280"/>
            <ac:spMk id="12" creationId="{4C76225B-BF32-DC2A-E7CE-E97BBE508D7D}"/>
          </ac:spMkLst>
        </pc:spChg>
      </pc:sldChg>
      <pc:sldChg chg="modSp mod">
        <pc:chgData name="Brook West" userId="b8bcd637-7a88-41b1-a3a9-02610fd2f53e" providerId="ADAL" clId="{76DFB57C-8671-4718-8D1F-3C2D66D4343E}" dt="2024-11-04T19:46:30.695" v="2223" actId="20577"/>
        <pc:sldMkLst>
          <pc:docMk/>
          <pc:sldMk cId="2316874183" sldId="285"/>
        </pc:sldMkLst>
        <pc:spChg chg="mod">
          <ac:chgData name="Brook West" userId="b8bcd637-7a88-41b1-a3a9-02610fd2f53e" providerId="ADAL" clId="{76DFB57C-8671-4718-8D1F-3C2D66D4343E}" dt="2024-11-04T19:46:30.695" v="2223" actId="20577"/>
          <ac:spMkLst>
            <pc:docMk/>
            <pc:sldMk cId="2316874183" sldId="285"/>
            <ac:spMk id="2" creationId="{D4C5F979-4294-25E8-D8BC-8733C3DAEFF9}"/>
          </ac:spMkLst>
        </pc:spChg>
      </pc:sldChg>
      <pc:sldChg chg="modSp mod">
        <pc:chgData name="Brook West" userId="b8bcd637-7a88-41b1-a3a9-02610fd2f53e" providerId="ADAL" clId="{76DFB57C-8671-4718-8D1F-3C2D66D4343E}" dt="2024-11-04T19:47:32.118" v="2225" actId="20577"/>
        <pc:sldMkLst>
          <pc:docMk/>
          <pc:sldMk cId="1349153466" sldId="288"/>
        </pc:sldMkLst>
        <pc:spChg chg="mod">
          <ac:chgData name="Brook West" userId="b8bcd637-7a88-41b1-a3a9-02610fd2f53e" providerId="ADAL" clId="{76DFB57C-8671-4718-8D1F-3C2D66D4343E}" dt="2024-11-04T19:47:32.118" v="2225" actId="20577"/>
          <ac:spMkLst>
            <pc:docMk/>
            <pc:sldMk cId="1349153466" sldId="288"/>
            <ac:spMk id="2" creationId="{D4C5F979-4294-25E8-D8BC-8733C3DAEFF9}"/>
          </ac:spMkLst>
        </pc:spChg>
      </pc:sldChg>
      <pc:sldChg chg="modNotesTx">
        <pc:chgData name="Brook West" userId="b8bcd637-7a88-41b1-a3a9-02610fd2f53e" providerId="ADAL" clId="{76DFB57C-8671-4718-8D1F-3C2D66D4343E}" dt="2024-11-04T19:44:38.333" v="2176" actId="20577"/>
        <pc:sldMkLst>
          <pc:docMk/>
          <pc:sldMk cId="996231487" sldId="292"/>
        </pc:sldMkLst>
      </pc:sldChg>
      <pc:sldChg chg="modNotesTx">
        <pc:chgData name="Brook West" userId="b8bcd637-7a88-41b1-a3a9-02610fd2f53e" providerId="ADAL" clId="{76DFB57C-8671-4718-8D1F-3C2D66D4343E}" dt="2024-11-04T21:20:59.901" v="2916" actId="20577"/>
        <pc:sldMkLst>
          <pc:docMk/>
          <pc:sldMk cId="4098118420" sldId="296"/>
        </pc:sldMkLst>
      </pc:sldChg>
      <pc:sldChg chg="delSp modSp mod delAnim modAnim modNotesTx">
        <pc:chgData name="Brook West" userId="b8bcd637-7a88-41b1-a3a9-02610fd2f53e" providerId="ADAL" clId="{76DFB57C-8671-4718-8D1F-3C2D66D4343E}" dt="2024-11-14T14:25:04.334" v="4485" actId="33524"/>
        <pc:sldMkLst>
          <pc:docMk/>
          <pc:sldMk cId="750147915" sldId="298"/>
        </pc:sldMkLst>
        <pc:spChg chg="mod">
          <ac:chgData name="Brook West" userId="b8bcd637-7a88-41b1-a3a9-02610fd2f53e" providerId="ADAL" clId="{76DFB57C-8671-4718-8D1F-3C2D66D4343E}" dt="2024-11-04T21:43:06.525" v="3546" actId="20577"/>
          <ac:spMkLst>
            <pc:docMk/>
            <pc:sldMk cId="750147915" sldId="298"/>
            <ac:spMk id="5" creationId="{9A12C171-EF6C-B00B-E760-70F43CCCD332}"/>
          </ac:spMkLst>
        </pc:spChg>
        <pc:spChg chg="mod">
          <ac:chgData name="Brook West" userId="b8bcd637-7a88-41b1-a3a9-02610fd2f53e" providerId="ADAL" clId="{76DFB57C-8671-4718-8D1F-3C2D66D4343E}" dt="2024-11-04T21:36:45.033" v="2962" actId="1076"/>
          <ac:spMkLst>
            <pc:docMk/>
            <pc:sldMk cId="750147915" sldId="298"/>
            <ac:spMk id="13" creationId="{4D69D607-854B-599A-395D-17A3135EA567}"/>
          </ac:spMkLst>
        </pc:spChg>
        <pc:spChg chg="mod">
          <ac:chgData name="Brook West" userId="b8bcd637-7a88-41b1-a3a9-02610fd2f53e" providerId="ADAL" clId="{76DFB57C-8671-4718-8D1F-3C2D66D4343E}" dt="2024-11-04T21:36:45.033" v="2962" actId="1076"/>
          <ac:spMkLst>
            <pc:docMk/>
            <pc:sldMk cId="750147915" sldId="298"/>
            <ac:spMk id="14" creationId="{272F4F30-7313-9778-E4B0-DF1A5C77188D}"/>
          </ac:spMkLst>
        </pc:spChg>
      </pc:sldChg>
      <pc:sldChg chg="modSp mod modNotesTx">
        <pc:chgData name="Brook West" userId="b8bcd637-7a88-41b1-a3a9-02610fd2f53e" providerId="ADAL" clId="{76DFB57C-8671-4718-8D1F-3C2D66D4343E}" dt="2024-11-12T14:00:41.197" v="3768" actId="20577"/>
        <pc:sldMkLst>
          <pc:docMk/>
          <pc:sldMk cId="2928357144" sldId="299"/>
        </pc:sldMkLst>
        <pc:spChg chg="mod">
          <ac:chgData name="Brook West" userId="b8bcd637-7a88-41b1-a3a9-02610fd2f53e" providerId="ADAL" clId="{76DFB57C-8671-4718-8D1F-3C2D66D4343E}" dt="2024-11-12T14:00:32.373" v="3717" actId="20577"/>
          <ac:spMkLst>
            <pc:docMk/>
            <pc:sldMk cId="2928357144" sldId="299"/>
            <ac:spMk id="4" creationId="{2BF13B43-B2FD-E1E6-8E19-0FBEFE519B7D}"/>
          </ac:spMkLst>
        </pc:spChg>
      </pc:sldChg>
      <pc:sldChg chg="modSp mod modNotesTx">
        <pc:chgData name="Brook West" userId="b8bcd637-7a88-41b1-a3a9-02610fd2f53e" providerId="ADAL" clId="{76DFB57C-8671-4718-8D1F-3C2D66D4343E}" dt="2024-11-12T14:08:52.470" v="4089" actId="20577"/>
        <pc:sldMkLst>
          <pc:docMk/>
          <pc:sldMk cId="1729265987" sldId="300"/>
        </pc:sldMkLst>
        <pc:spChg chg="mod">
          <ac:chgData name="Brook West" userId="b8bcd637-7a88-41b1-a3a9-02610fd2f53e" providerId="ADAL" clId="{76DFB57C-8671-4718-8D1F-3C2D66D4343E}" dt="2024-11-12T14:08:52.470" v="4089" actId="20577"/>
          <ac:spMkLst>
            <pc:docMk/>
            <pc:sldMk cId="1729265987" sldId="300"/>
            <ac:spMk id="3" creationId="{9A0A1C19-455F-0177-61D8-E209C8CF6F9F}"/>
          </ac:spMkLst>
        </pc:spChg>
      </pc:sldChg>
      <pc:sldChg chg="modNotesTx">
        <pc:chgData name="Brook West" userId="b8bcd637-7a88-41b1-a3a9-02610fd2f53e" providerId="ADAL" clId="{76DFB57C-8671-4718-8D1F-3C2D66D4343E}" dt="2024-11-12T14:03:56.660" v="3783" actId="20577"/>
        <pc:sldMkLst>
          <pc:docMk/>
          <pc:sldMk cId="2398153512" sldId="301"/>
        </pc:sldMkLst>
      </pc:sldChg>
      <pc:sldChg chg="modSp mod modNotesTx">
        <pc:chgData name="Brook West" userId="b8bcd637-7a88-41b1-a3a9-02610fd2f53e" providerId="ADAL" clId="{76DFB57C-8671-4718-8D1F-3C2D66D4343E}" dt="2024-11-14T14:26:40.920" v="4528" actId="20577"/>
        <pc:sldMkLst>
          <pc:docMk/>
          <pc:sldMk cId="1873977602" sldId="305"/>
        </pc:sldMkLst>
        <pc:spChg chg="mod">
          <ac:chgData name="Brook West" userId="b8bcd637-7a88-41b1-a3a9-02610fd2f53e" providerId="ADAL" clId="{76DFB57C-8671-4718-8D1F-3C2D66D4343E}" dt="2024-11-12T14:04:15.062" v="3784" actId="20577"/>
          <ac:spMkLst>
            <pc:docMk/>
            <pc:sldMk cId="1873977602" sldId="305"/>
            <ac:spMk id="3" creationId="{D01C8D61-C9FA-E418-C7FA-EEDE7BC3F410}"/>
          </ac:spMkLst>
        </pc:spChg>
        <pc:spChg chg="mod">
          <ac:chgData name="Brook West" userId="b8bcd637-7a88-41b1-a3a9-02610fd2f53e" providerId="ADAL" clId="{76DFB57C-8671-4718-8D1F-3C2D66D4343E}" dt="2024-11-12T14:04:22.082" v="3796" actId="20577"/>
          <ac:spMkLst>
            <pc:docMk/>
            <pc:sldMk cId="1873977602" sldId="305"/>
            <ac:spMk id="6" creationId="{B9C07E8F-05FB-A9D5-B15D-4AAA6F11F887}"/>
          </ac:spMkLst>
        </pc:spChg>
      </pc:sldChg>
      <pc:sldChg chg="del">
        <pc:chgData name="Brook West" userId="b8bcd637-7a88-41b1-a3a9-02610fd2f53e" providerId="ADAL" clId="{76DFB57C-8671-4718-8D1F-3C2D66D4343E}" dt="2024-11-12T14:04:28.052" v="3797" actId="2696"/>
        <pc:sldMkLst>
          <pc:docMk/>
          <pc:sldMk cId="1217491807" sldId="306"/>
        </pc:sldMkLst>
      </pc:sldChg>
      <pc:sldChg chg="modNotesTx">
        <pc:chgData name="Brook West" userId="b8bcd637-7a88-41b1-a3a9-02610fd2f53e" providerId="ADAL" clId="{76DFB57C-8671-4718-8D1F-3C2D66D4343E}" dt="2024-11-14T14:27:36.788" v="4601" actId="20577"/>
        <pc:sldMkLst>
          <pc:docMk/>
          <pc:sldMk cId="2448085758" sldId="307"/>
        </pc:sldMkLst>
      </pc:sldChg>
      <pc:sldChg chg="modSp modNotesTx">
        <pc:chgData name="Brook West" userId="b8bcd637-7a88-41b1-a3a9-02610fd2f53e" providerId="ADAL" clId="{76DFB57C-8671-4718-8D1F-3C2D66D4343E}" dt="2024-11-14T14:25:37.330" v="4506" actId="313"/>
        <pc:sldMkLst>
          <pc:docMk/>
          <pc:sldMk cId="3847056728" sldId="308"/>
        </pc:sldMkLst>
        <pc:spChg chg="mod">
          <ac:chgData name="Brook West" userId="b8bcd637-7a88-41b1-a3a9-02610fd2f53e" providerId="ADAL" clId="{76DFB57C-8671-4718-8D1F-3C2D66D4343E}" dt="2024-11-12T13:58:54.190" v="3683" actId="20577"/>
          <ac:spMkLst>
            <pc:docMk/>
            <pc:sldMk cId="3847056728" sldId="308"/>
            <ac:spMk id="3" creationId="{C48C9E60-1AC7-EEB8-B083-9EB028D07B80}"/>
          </ac:spMkLst>
        </pc:spChg>
      </pc:sldChg>
      <pc:sldChg chg="modSp modNotesTx">
        <pc:chgData name="Brook West" userId="b8bcd637-7a88-41b1-a3a9-02610fd2f53e" providerId="ADAL" clId="{76DFB57C-8671-4718-8D1F-3C2D66D4343E}" dt="2024-11-14T14:19:53.164" v="4194" actId="20577"/>
        <pc:sldMkLst>
          <pc:docMk/>
          <pc:sldMk cId="2292658476" sldId="312"/>
        </pc:sldMkLst>
        <pc:spChg chg="mod">
          <ac:chgData name="Brook West" userId="b8bcd637-7a88-41b1-a3a9-02610fd2f53e" providerId="ADAL" clId="{76DFB57C-8671-4718-8D1F-3C2D66D4343E}" dt="2024-11-12T14:34:37.815" v="4131" actId="20577"/>
          <ac:spMkLst>
            <pc:docMk/>
            <pc:sldMk cId="2292658476" sldId="312"/>
            <ac:spMk id="5" creationId="{3BCF203F-D6F7-C985-B8B0-01675DD053CE}"/>
          </ac:spMkLst>
        </pc:spChg>
        <pc:spChg chg="mod">
          <ac:chgData name="Brook West" userId="b8bcd637-7a88-41b1-a3a9-02610fd2f53e" providerId="ADAL" clId="{76DFB57C-8671-4718-8D1F-3C2D66D4343E}" dt="2024-11-12T14:35:00.178" v="4132" actId="13926"/>
          <ac:spMkLst>
            <pc:docMk/>
            <pc:sldMk cId="2292658476" sldId="312"/>
            <ac:spMk id="13" creationId="{AF358DD0-1A90-CC67-BA1B-DAA2724D336C}"/>
          </ac:spMkLst>
        </pc:spChg>
      </pc:sldChg>
      <pc:sldChg chg="modNotesTx">
        <pc:chgData name="Brook West" userId="b8bcd637-7a88-41b1-a3a9-02610fd2f53e" providerId="ADAL" clId="{76DFB57C-8671-4718-8D1F-3C2D66D4343E}" dt="2024-11-14T14:23:31.919" v="4342" actId="20577"/>
        <pc:sldMkLst>
          <pc:docMk/>
          <pc:sldMk cId="1092182134" sldId="316"/>
        </pc:sldMkLst>
      </pc:sldChg>
      <pc:sldChg chg="modNotesTx">
        <pc:chgData name="Brook West" userId="b8bcd637-7a88-41b1-a3a9-02610fd2f53e" providerId="ADAL" clId="{76DFB57C-8671-4718-8D1F-3C2D66D4343E}" dt="2024-11-14T14:28:35.149" v="4709" actId="20577"/>
        <pc:sldMkLst>
          <pc:docMk/>
          <pc:sldMk cId="2625295342" sldId="318"/>
        </pc:sldMkLst>
      </pc:sldChg>
      <pc:sldChg chg="ord">
        <pc:chgData name="Brook West" userId="b8bcd637-7a88-41b1-a3a9-02610fd2f53e" providerId="ADAL" clId="{76DFB57C-8671-4718-8D1F-3C2D66D4343E}" dt="2024-11-04T21:45:39.044" v="3549"/>
        <pc:sldMkLst>
          <pc:docMk/>
          <pc:sldMk cId="1699769469" sldId="319"/>
        </pc:sldMkLst>
      </pc:sldChg>
      <pc:sldChg chg="modSp mod modNotesTx">
        <pc:chgData name="Brook West" userId="b8bcd637-7a88-41b1-a3a9-02610fd2f53e" providerId="ADAL" clId="{76DFB57C-8671-4718-8D1F-3C2D66D4343E}" dt="2024-11-14T14:21:26.323" v="4201" actId="20577"/>
        <pc:sldMkLst>
          <pc:docMk/>
          <pc:sldMk cId="1783780614" sldId="321"/>
        </pc:sldMkLst>
        <pc:spChg chg="mod">
          <ac:chgData name="Brook West" userId="b8bcd637-7a88-41b1-a3a9-02610fd2f53e" providerId="ADAL" clId="{76DFB57C-8671-4718-8D1F-3C2D66D4343E}" dt="2024-11-04T21:11:37.987" v="2585" actId="1076"/>
          <ac:spMkLst>
            <pc:docMk/>
            <pc:sldMk cId="1783780614" sldId="321"/>
            <ac:spMk id="3" creationId="{02C2FA92-D3A9-EDCE-A7DB-F03A08AADE22}"/>
          </ac:spMkLst>
        </pc:spChg>
      </pc:sldChg>
    </pc:docChg>
  </pc:docChgLst>
  <pc:docChgLst>
    <pc:chgData name="Brook West" userId="b8bcd637-7a88-41b1-a3a9-02610fd2f53e" providerId="ADAL" clId="{D06909B6-8AEF-4F56-9803-3075336F3EA2}"/>
    <pc:docChg chg="undo custSel addSld modSld sldOrd">
      <pc:chgData name="Brook West" userId="b8bcd637-7a88-41b1-a3a9-02610fd2f53e" providerId="ADAL" clId="{D06909B6-8AEF-4F56-9803-3075336F3EA2}" dt="2024-08-07T13:38:35.652" v="540" actId="20577"/>
      <pc:docMkLst>
        <pc:docMk/>
      </pc:docMkLst>
      <pc:sldChg chg="delSp modSp mod delAnim">
        <pc:chgData name="Brook West" userId="b8bcd637-7a88-41b1-a3a9-02610fd2f53e" providerId="ADAL" clId="{D06909B6-8AEF-4F56-9803-3075336F3EA2}" dt="2024-08-07T13:34:55.991" v="201" actId="1076"/>
        <pc:sldMkLst>
          <pc:docMk/>
          <pc:sldMk cId="1504814203" sldId="279"/>
        </pc:sldMkLst>
      </pc:sldChg>
      <pc:sldChg chg="modNotesTx">
        <pc:chgData name="Brook West" userId="b8bcd637-7a88-41b1-a3a9-02610fd2f53e" providerId="ADAL" clId="{D06909B6-8AEF-4F56-9803-3075336F3EA2}" dt="2024-08-07T13:38:35.652" v="540" actId="20577"/>
        <pc:sldMkLst>
          <pc:docMk/>
          <pc:sldMk cId="750147915" sldId="298"/>
        </pc:sldMkLst>
      </pc:sldChg>
      <pc:sldChg chg="modSp mod">
        <pc:chgData name="Brook West" userId="b8bcd637-7a88-41b1-a3a9-02610fd2f53e" providerId="ADAL" clId="{D06909B6-8AEF-4F56-9803-3075336F3EA2}" dt="2024-07-29T00:07:23.150" v="194" actId="14100"/>
        <pc:sldMkLst>
          <pc:docMk/>
          <pc:sldMk cId="1729265987" sldId="300"/>
        </pc:sldMkLst>
      </pc:sldChg>
      <pc:sldChg chg="modSp mod">
        <pc:chgData name="Brook West" userId="b8bcd637-7a88-41b1-a3a9-02610fd2f53e" providerId="ADAL" clId="{D06909B6-8AEF-4F56-9803-3075336F3EA2}" dt="2024-07-28T23:54:13.129" v="1" actId="20577"/>
        <pc:sldMkLst>
          <pc:docMk/>
          <pc:sldMk cId="1873977602" sldId="305"/>
        </pc:sldMkLst>
      </pc:sldChg>
      <pc:sldChg chg="ord">
        <pc:chgData name="Brook West" userId="b8bcd637-7a88-41b1-a3a9-02610fd2f53e" providerId="ADAL" clId="{D06909B6-8AEF-4F56-9803-3075336F3EA2}" dt="2024-07-29T00:08:38.606" v="196"/>
        <pc:sldMkLst>
          <pc:docMk/>
          <pc:sldMk cId="2292658476" sldId="312"/>
        </pc:sldMkLst>
      </pc:sldChg>
      <pc:sldChg chg="addSp delSp modSp add mod delAnim modAnim modNotesTx">
        <pc:chgData name="Brook West" userId="b8bcd637-7a88-41b1-a3a9-02610fd2f53e" providerId="ADAL" clId="{D06909B6-8AEF-4F56-9803-3075336F3EA2}" dt="2024-08-07T13:37:19.957" v="475" actId="1076"/>
        <pc:sldMkLst>
          <pc:docMk/>
          <pc:sldMk cId="1699769469" sldId="319"/>
        </pc:sldMkLst>
      </pc:sldChg>
    </pc:docChg>
  </pc:docChgLst>
  <pc:docChgLst>
    <pc:chgData name="Brook West" userId="b8bcd637-7a88-41b1-a3a9-02610fd2f53e" providerId="ADAL" clId="{A558E6E5-2679-408E-A68A-4BB07067EA4E}"/>
    <pc:docChg chg="modSld">
      <pc:chgData name="Brook West" userId="b8bcd637-7a88-41b1-a3a9-02610fd2f53e" providerId="ADAL" clId="{A558E6E5-2679-408E-A68A-4BB07067EA4E}" dt="2024-10-14T20:34:16.802" v="18" actId="20577"/>
      <pc:docMkLst>
        <pc:docMk/>
      </pc:docMkLst>
      <pc:sldChg chg="modSp mod">
        <pc:chgData name="Brook West" userId="b8bcd637-7a88-41b1-a3a9-02610fd2f53e" providerId="ADAL" clId="{A558E6E5-2679-408E-A68A-4BB07067EA4E}" dt="2024-10-14T20:34:16.802" v="18" actId="20577"/>
        <pc:sldMkLst>
          <pc:docMk/>
          <pc:sldMk cId="2182901038" sldId="274"/>
        </pc:sldMkLst>
      </pc:sldChg>
      <pc:sldChg chg="modSp mod">
        <pc:chgData name="Brook West" userId="b8bcd637-7a88-41b1-a3a9-02610fd2f53e" providerId="ADAL" clId="{A558E6E5-2679-408E-A68A-4BB07067EA4E}" dt="2024-09-03T18:10:55.621" v="0" actId="20577"/>
        <pc:sldMkLst>
          <pc:docMk/>
          <pc:sldMk cId="1200047544" sldId="317"/>
        </pc:sldMkLst>
      </pc:sldChg>
    </pc:docChg>
  </pc:docChgLst>
  <pc:docChgLst>
    <pc:chgData name="Brook West" userId="b8bcd637-7a88-41b1-a3a9-02610fd2f53e" providerId="ADAL" clId="{AC2B8668-21EC-4D41-B4FC-C14D384E3DA5}"/>
    <pc:docChg chg="modSld">
      <pc:chgData name="Brook West" userId="b8bcd637-7a88-41b1-a3a9-02610fd2f53e" providerId="ADAL" clId="{AC2B8668-21EC-4D41-B4FC-C14D384E3DA5}" dt="2024-08-16T11:48:05.660" v="190" actId="20577"/>
      <pc:docMkLst>
        <pc:docMk/>
      </pc:docMkLst>
      <pc:sldChg chg="modSp">
        <pc:chgData name="Brook West" userId="b8bcd637-7a88-41b1-a3a9-02610fd2f53e" providerId="ADAL" clId="{AC2B8668-21EC-4D41-B4FC-C14D384E3DA5}" dt="2024-08-16T11:48:05.660" v="190" actId="20577"/>
        <pc:sldMkLst>
          <pc:docMk/>
          <pc:sldMk cId="3847056728" sldId="308"/>
        </pc:sldMkLst>
      </pc:sldChg>
    </pc:docChg>
  </pc:docChgLst>
  <pc:docChgLst>
    <pc:chgData name="Brook West" userId="b8bcd637-7a88-41b1-a3a9-02610fd2f53e" providerId="ADAL" clId="{9DA39036-359F-49AC-9977-8846AC9306FF}"/>
    <pc:docChg chg="custSel delSld modSld sldOrd">
      <pc:chgData name="Brook West" userId="b8bcd637-7a88-41b1-a3a9-02610fd2f53e" providerId="ADAL" clId="{9DA39036-359F-49AC-9977-8846AC9306FF}" dt="2024-07-26T15:44:11.213" v="343" actId="14100"/>
      <pc:docMkLst>
        <pc:docMk/>
      </pc:docMkLst>
      <pc:sldChg chg="modNotesTx">
        <pc:chgData name="Brook West" userId="b8bcd637-7a88-41b1-a3a9-02610fd2f53e" providerId="ADAL" clId="{9DA39036-359F-49AC-9977-8846AC9306FF}" dt="2024-07-26T12:11:35.045" v="33" actId="20577"/>
        <pc:sldMkLst>
          <pc:docMk/>
          <pc:sldMk cId="2182901038" sldId="274"/>
        </pc:sldMkLst>
      </pc:sldChg>
      <pc:sldChg chg="ord">
        <pc:chgData name="Brook West" userId="b8bcd637-7a88-41b1-a3a9-02610fd2f53e" providerId="ADAL" clId="{9DA39036-359F-49AC-9977-8846AC9306FF}" dt="2024-07-24T14:15:22.246" v="4"/>
        <pc:sldMkLst>
          <pc:docMk/>
          <pc:sldMk cId="1504814203" sldId="279"/>
        </pc:sldMkLst>
      </pc:sldChg>
      <pc:sldChg chg="modNotesTx">
        <pc:chgData name="Brook West" userId="b8bcd637-7a88-41b1-a3a9-02610fd2f53e" providerId="ADAL" clId="{9DA39036-359F-49AC-9977-8846AC9306FF}" dt="2024-07-26T12:13:14.592" v="62" actId="20577"/>
        <pc:sldMkLst>
          <pc:docMk/>
          <pc:sldMk cId="3691499719" sldId="290"/>
        </pc:sldMkLst>
      </pc:sldChg>
      <pc:sldChg chg="ord">
        <pc:chgData name="Brook West" userId="b8bcd637-7a88-41b1-a3a9-02610fd2f53e" providerId="ADAL" clId="{9DA39036-359F-49AC-9977-8846AC9306FF}" dt="2024-07-24T14:15:01.684" v="2"/>
        <pc:sldMkLst>
          <pc:docMk/>
          <pc:sldMk cId="750147915" sldId="298"/>
        </pc:sldMkLst>
      </pc:sldChg>
      <pc:sldChg chg="modSp mod">
        <pc:chgData name="Brook West" userId="b8bcd637-7a88-41b1-a3a9-02610fd2f53e" providerId="ADAL" clId="{9DA39036-359F-49AC-9977-8846AC9306FF}" dt="2024-07-24T14:17:05.115" v="28" actId="14100"/>
        <pc:sldMkLst>
          <pc:docMk/>
          <pc:sldMk cId="2928357144" sldId="299"/>
        </pc:sldMkLst>
      </pc:sldChg>
      <pc:sldChg chg="modSp mod">
        <pc:chgData name="Brook West" userId="b8bcd637-7a88-41b1-a3a9-02610fd2f53e" providerId="ADAL" clId="{9DA39036-359F-49AC-9977-8846AC9306FF}" dt="2024-07-26T15:36:06.219" v="164" actId="20577"/>
        <pc:sldMkLst>
          <pc:docMk/>
          <pc:sldMk cId="2398153512" sldId="301"/>
        </pc:sldMkLst>
      </pc:sldChg>
      <pc:sldChg chg="modSp mod">
        <pc:chgData name="Brook West" userId="b8bcd637-7a88-41b1-a3a9-02610fd2f53e" providerId="ADAL" clId="{9DA39036-359F-49AC-9977-8846AC9306FF}" dt="2024-07-26T15:38:50.053" v="341" actId="1076"/>
        <pc:sldMkLst>
          <pc:docMk/>
          <pc:sldMk cId="3886811843" sldId="302"/>
        </pc:sldMkLst>
      </pc:sldChg>
      <pc:sldChg chg="modSp mod">
        <pc:chgData name="Brook West" userId="b8bcd637-7a88-41b1-a3a9-02610fd2f53e" providerId="ADAL" clId="{9DA39036-359F-49AC-9977-8846AC9306FF}" dt="2024-07-26T15:44:11.213" v="343" actId="14100"/>
        <pc:sldMkLst>
          <pc:docMk/>
          <pc:sldMk cId="1419490016" sldId="303"/>
        </pc:sldMkLst>
      </pc:sldChg>
      <pc:sldChg chg="del">
        <pc:chgData name="Brook West" userId="b8bcd637-7a88-41b1-a3a9-02610fd2f53e" providerId="ADAL" clId="{9DA39036-359F-49AC-9977-8846AC9306FF}" dt="2024-07-24T14:13:39.298" v="0" actId="2696"/>
        <pc:sldMkLst>
          <pc:docMk/>
          <pc:sldMk cId="3587323354" sldId="309"/>
        </pc:sldMkLst>
      </pc:sldChg>
    </pc:docChg>
  </pc:docChgLst>
  <pc:docChgLst>
    <pc:chgData name="Brook West" userId="b8bcd637-7a88-41b1-a3a9-02610fd2f53e" providerId="ADAL" clId="{3DDE1301-3D7D-4895-AF9B-1DCE710C6BB8}"/>
    <pc:docChg chg="custSel addSld modSld">
      <pc:chgData name="Brook West" userId="b8bcd637-7a88-41b1-a3a9-02610fd2f53e" providerId="ADAL" clId="{3DDE1301-3D7D-4895-AF9B-1DCE710C6BB8}" dt="2024-04-29T20:06:06.457" v="47" actId="255"/>
      <pc:docMkLst>
        <pc:docMk/>
      </pc:docMkLst>
      <pc:sldChg chg="addSp delSp modSp new mod">
        <pc:chgData name="Brook West" userId="b8bcd637-7a88-41b1-a3a9-02610fd2f53e" providerId="ADAL" clId="{3DDE1301-3D7D-4895-AF9B-1DCE710C6BB8}" dt="2024-04-29T20:06:06.457" v="47" actId="255"/>
        <pc:sldMkLst>
          <pc:docMk/>
          <pc:sldMk cId="3547455788" sldId="257"/>
        </pc:sldMkLst>
      </pc:sldChg>
    </pc:docChg>
  </pc:docChgLst>
  <pc:docChgLst>
    <pc:chgData name="Brook West" userId="b8bcd637-7a88-41b1-a3a9-02610fd2f53e" providerId="ADAL" clId="{08434A27-7882-4741-978A-BB1C834C637B}"/>
    <pc:docChg chg="modSld">
      <pc:chgData name="Brook West" userId="b8bcd637-7a88-41b1-a3a9-02610fd2f53e" providerId="ADAL" clId="{08434A27-7882-4741-978A-BB1C834C637B}" dt="2024-12-05T14:25:13.217" v="133"/>
      <pc:docMkLst>
        <pc:docMk/>
      </pc:docMkLst>
      <pc:sldChg chg="modNotesTx">
        <pc:chgData name="Brook West" userId="b8bcd637-7a88-41b1-a3a9-02610fd2f53e" providerId="ADAL" clId="{08434A27-7882-4741-978A-BB1C834C637B}" dt="2024-12-05T14:21:46.407" v="2" actId="113"/>
        <pc:sldMkLst>
          <pc:docMk/>
          <pc:sldMk cId="2316874183" sldId="285"/>
        </pc:sldMkLst>
      </pc:sldChg>
      <pc:sldChg chg="modNotesTx">
        <pc:chgData name="Brook West" userId="b8bcd637-7a88-41b1-a3a9-02610fd2f53e" providerId="ADAL" clId="{08434A27-7882-4741-978A-BB1C834C637B}" dt="2024-12-05T14:23:07.874" v="113" actId="6549"/>
        <pc:sldMkLst>
          <pc:docMk/>
          <pc:sldMk cId="4098118420" sldId="296"/>
        </pc:sldMkLst>
      </pc:sldChg>
      <pc:sldChg chg="modNotesTx">
        <pc:chgData name="Brook West" userId="b8bcd637-7a88-41b1-a3a9-02610fd2f53e" providerId="ADAL" clId="{08434A27-7882-4741-978A-BB1C834C637B}" dt="2024-12-05T14:25:13.217" v="133"/>
        <pc:sldMkLst>
          <pc:docMk/>
          <pc:sldMk cId="0" sldId="322"/>
        </pc:sldMkLst>
      </pc:sldChg>
    </pc:docChg>
  </pc:docChgLst>
  <pc:docChgLst>
    <pc:chgData name="Brook West" userId="b8bcd637-7a88-41b1-a3a9-02610fd2f53e" providerId="ADAL" clId="{C6F1921D-0E00-40BA-B00D-289C2DECD86C}"/>
    <pc:docChg chg="undo redo custSel addSld delSld modSld sldOrd">
      <pc:chgData name="Brook West" userId="b8bcd637-7a88-41b1-a3a9-02610fd2f53e" providerId="ADAL" clId="{C6F1921D-0E00-40BA-B00D-289C2DECD86C}" dt="2024-07-10T18:44:05.586" v="18475" actId="20577"/>
      <pc:docMkLst>
        <pc:docMk/>
      </pc:docMkLst>
      <pc:sldChg chg="modSp mod">
        <pc:chgData name="Brook West" userId="b8bcd637-7a88-41b1-a3a9-02610fd2f53e" providerId="ADAL" clId="{C6F1921D-0E00-40BA-B00D-289C2DECD86C}" dt="2024-07-02T10:34:00.871" v="493" actId="1076"/>
        <pc:sldMkLst>
          <pc:docMk/>
          <pc:sldMk cId="1134314245" sldId="256"/>
        </pc:sldMkLst>
      </pc:sldChg>
      <pc:sldChg chg="modSp mod">
        <pc:chgData name="Brook West" userId="b8bcd637-7a88-41b1-a3a9-02610fd2f53e" providerId="ADAL" clId="{C6F1921D-0E00-40BA-B00D-289C2DECD86C}" dt="2024-07-03T13:56:23.252" v="17027" actId="1076"/>
        <pc:sldMkLst>
          <pc:docMk/>
          <pc:sldMk cId="3547455788" sldId="257"/>
        </pc:sldMkLst>
      </pc:sldChg>
      <pc:sldChg chg="del">
        <pc:chgData name="Brook West" userId="b8bcd637-7a88-41b1-a3a9-02610fd2f53e" providerId="ADAL" clId="{C6F1921D-0E00-40BA-B00D-289C2DECD86C}" dt="2024-07-03T12:47:03.353" v="14840" actId="2696"/>
        <pc:sldMkLst>
          <pc:docMk/>
          <pc:sldMk cId="1566182885" sldId="258"/>
        </pc:sldMkLst>
      </pc:sldChg>
      <pc:sldChg chg="del">
        <pc:chgData name="Brook West" userId="b8bcd637-7a88-41b1-a3a9-02610fd2f53e" providerId="ADAL" clId="{C6F1921D-0E00-40BA-B00D-289C2DECD86C}" dt="2024-07-03T12:47:17.343" v="14841" actId="2696"/>
        <pc:sldMkLst>
          <pc:docMk/>
          <pc:sldMk cId="3762619191" sldId="260"/>
        </pc:sldMkLst>
      </pc:sldChg>
      <pc:sldChg chg="del">
        <pc:chgData name="Brook West" userId="b8bcd637-7a88-41b1-a3a9-02610fd2f53e" providerId="ADAL" clId="{C6F1921D-0E00-40BA-B00D-289C2DECD86C}" dt="2024-07-03T12:47:42.314" v="14842" actId="2696"/>
        <pc:sldMkLst>
          <pc:docMk/>
          <pc:sldMk cId="1002061381" sldId="261"/>
        </pc:sldMkLst>
      </pc:sldChg>
      <pc:sldChg chg="modSp del mod">
        <pc:chgData name="Brook West" userId="b8bcd637-7a88-41b1-a3a9-02610fd2f53e" providerId="ADAL" clId="{C6F1921D-0E00-40BA-B00D-289C2DECD86C}" dt="2024-07-03T02:11:50.459" v="3754" actId="2696"/>
        <pc:sldMkLst>
          <pc:docMk/>
          <pc:sldMk cId="982390325" sldId="263"/>
        </pc:sldMkLst>
      </pc:sldChg>
      <pc:sldChg chg="modSp del mod">
        <pc:chgData name="Brook West" userId="b8bcd637-7a88-41b1-a3a9-02610fd2f53e" providerId="ADAL" clId="{C6F1921D-0E00-40BA-B00D-289C2DECD86C}" dt="2024-07-03T13:37:44.565" v="16889" actId="2696"/>
        <pc:sldMkLst>
          <pc:docMk/>
          <pc:sldMk cId="416584858" sldId="267"/>
        </pc:sldMkLst>
      </pc:sldChg>
      <pc:sldChg chg="addSp delSp modSp mod">
        <pc:chgData name="Brook West" userId="b8bcd637-7a88-41b1-a3a9-02610fd2f53e" providerId="ADAL" clId="{C6F1921D-0E00-40BA-B00D-289C2DECD86C}" dt="2024-07-10T18:00:40.021" v="18281" actId="1076"/>
        <pc:sldMkLst>
          <pc:docMk/>
          <pc:sldMk cId="2152065383" sldId="268"/>
        </pc:sldMkLst>
      </pc:sldChg>
      <pc:sldChg chg="modSp mod modNotesTx">
        <pc:chgData name="Brook West" userId="b8bcd637-7a88-41b1-a3a9-02610fd2f53e" providerId="ADAL" clId="{C6F1921D-0E00-40BA-B00D-289C2DECD86C}" dt="2024-07-10T18:44:05.586" v="18475" actId="20577"/>
        <pc:sldMkLst>
          <pc:docMk/>
          <pc:sldMk cId="2424699382" sldId="271"/>
        </pc:sldMkLst>
      </pc:sldChg>
      <pc:sldChg chg="addSp modSp mod modNotesTx">
        <pc:chgData name="Brook West" userId="b8bcd637-7a88-41b1-a3a9-02610fd2f53e" providerId="ADAL" clId="{C6F1921D-0E00-40BA-B00D-289C2DECD86C}" dt="2024-07-10T18:22:12.303" v="18348" actId="20577"/>
        <pc:sldMkLst>
          <pc:docMk/>
          <pc:sldMk cId="2182901038" sldId="274"/>
        </pc:sldMkLst>
      </pc:sldChg>
      <pc:sldChg chg="modSp mod modNotesTx">
        <pc:chgData name="Brook West" userId="b8bcd637-7a88-41b1-a3a9-02610fd2f53e" providerId="ADAL" clId="{C6F1921D-0E00-40BA-B00D-289C2DECD86C}" dt="2024-07-03T14:53:28.537" v="18245" actId="20577"/>
        <pc:sldMkLst>
          <pc:docMk/>
          <pc:sldMk cId="2003345309" sldId="275"/>
        </pc:sldMkLst>
      </pc:sldChg>
      <pc:sldChg chg="addSp delSp modSp mod modAnim modNotesTx">
        <pc:chgData name="Brook West" userId="b8bcd637-7a88-41b1-a3a9-02610fd2f53e" providerId="ADAL" clId="{C6F1921D-0E00-40BA-B00D-289C2DECD86C}" dt="2024-07-03T09:26:24.647" v="7637" actId="20577"/>
        <pc:sldMkLst>
          <pc:docMk/>
          <pc:sldMk cId="1301521942" sldId="276"/>
        </pc:sldMkLst>
      </pc:sldChg>
      <pc:sldChg chg="del">
        <pc:chgData name="Brook West" userId="b8bcd637-7a88-41b1-a3a9-02610fd2f53e" providerId="ADAL" clId="{C6F1921D-0E00-40BA-B00D-289C2DECD86C}" dt="2024-07-03T12:40:52.230" v="14763" actId="2696"/>
        <pc:sldMkLst>
          <pc:docMk/>
          <pc:sldMk cId="3543394014" sldId="277"/>
        </pc:sldMkLst>
      </pc:sldChg>
      <pc:sldChg chg="addSp modSp mod ord modAnim modNotesTx">
        <pc:chgData name="Brook West" userId="b8bcd637-7a88-41b1-a3a9-02610fd2f53e" providerId="ADAL" clId="{C6F1921D-0E00-40BA-B00D-289C2DECD86C}" dt="2024-07-03T14:26:52.564" v="17985" actId="20577"/>
        <pc:sldMkLst>
          <pc:docMk/>
          <pc:sldMk cId="1423544755" sldId="278"/>
        </pc:sldMkLst>
      </pc:sldChg>
      <pc:sldChg chg="addSp modSp mod ord modAnim modNotesTx">
        <pc:chgData name="Brook West" userId="b8bcd637-7a88-41b1-a3a9-02610fd2f53e" providerId="ADAL" clId="{C6F1921D-0E00-40BA-B00D-289C2DECD86C}" dt="2024-07-03T09:13:25.176" v="7025" actId="20577"/>
        <pc:sldMkLst>
          <pc:docMk/>
          <pc:sldMk cId="1504814203" sldId="279"/>
        </pc:sldMkLst>
      </pc:sldChg>
      <pc:sldChg chg="addSp delSp modSp mod ord modAnim modNotesTx">
        <pc:chgData name="Brook West" userId="b8bcd637-7a88-41b1-a3a9-02610fd2f53e" providerId="ADAL" clId="{C6F1921D-0E00-40BA-B00D-289C2DECD86C}" dt="2024-07-03T10:01:05.342" v="8352" actId="14100"/>
        <pc:sldMkLst>
          <pc:docMk/>
          <pc:sldMk cId="1973142777" sldId="280"/>
        </pc:sldMkLst>
      </pc:sldChg>
      <pc:sldChg chg="addSp delSp modSp mod modNotesTx">
        <pc:chgData name="Brook West" userId="b8bcd637-7a88-41b1-a3a9-02610fd2f53e" providerId="ADAL" clId="{C6F1921D-0E00-40BA-B00D-289C2DECD86C}" dt="2024-07-03T10:50:31.222" v="10515" actId="20577"/>
        <pc:sldMkLst>
          <pc:docMk/>
          <pc:sldMk cId="963382373" sldId="281"/>
        </pc:sldMkLst>
      </pc:sldChg>
      <pc:sldChg chg="modSp del mod">
        <pc:chgData name="Brook West" userId="b8bcd637-7a88-41b1-a3a9-02610fd2f53e" providerId="ADAL" clId="{C6F1921D-0E00-40BA-B00D-289C2DECD86C}" dt="2024-07-03T11:53:35.883" v="11386" actId="2696"/>
        <pc:sldMkLst>
          <pc:docMk/>
          <pc:sldMk cId="2730441863" sldId="282"/>
        </pc:sldMkLst>
      </pc:sldChg>
      <pc:sldChg chg="addSp modSp del mod ord">
        <pc:chgData name="Brook West" userId="b8bcd637-7a88-41b1-a3a9-02610fd2f53e" providerId="ADAL" clId="{C6F1921D-0E00-40BA-B00D-289C2DECD86C}" dt="2024-07-03T13:28:08.419" v="16829" actId="2696"/>
        <pc:sldMkLst>
          <pc:docMk/>
          <pc:sldMk cId="1986154044" sldId="283"/>
        </pc:sldMkLst>
      </pc:sldChg>
      <pc:sldChg chg="modSp mod">
        <pc:chgData name="Brook West" userId="b8bcd637-7a88-41b1-a3a9-02610fd2f53e" providerId="ADAL" clId="{C6F1921D-0E00-40BA-B00D-289C2DECD86C}" dt="2024-07-03T13:05:03.834" v="15957" actId="20577"/>
        <pc:sldMkLst>
          <pc:docMk/>
          <pc:sldMk cId="3532689564" sldId="284"/>
        </pc:sldMkLst>
      </pc:sldChg>
      <pc:sldChg chg="modSp mod modNotesTx">
        <pc:chgData name="Brook West" userId="b8bcd637-7a88-41b1-a3a9-02610fd2f53e" providerId="ADAL" clId="{C6F1921D-0E00-40BA-B00D-289C2DECD86C}" dt="2024-07-03T12:42:58.525" v="14839" actId="20577"/>
        <pc:sldMkLst>
          <pc:docMk/>
          <pc:sldMk cId="2316874183" sldId="285"/>
        </pc:sldMkLst>
      </pc:sldChg>
      <pc:sldChg chg="del">
        <pc:chgData name="Brook West" userId="b8bcd637-7a88-41b1-a3a9-02610fd2f53e" providerId="ADAL" clId="{C6F1921D-0E00-40BA-B00D-289C2DECD86C}" dt="2024-07-03T02:09:07.726" v="3652" actId="2696"/>
        <pc:sldMkLst>
          <pc:docMk/>
          <pc:sldMk cId="2835324" sldId="287"/>
        </pc:sldMkLst>
      </pc:sldChg>
      <pc:sldChg chg="delSp modSp mod">
        <pc:chgData name="Brook West" userId="b8bcd637-7a88-41b1-a3a9-02610fd2f53e" providerId="ADAL" clId="{C6F1921D-0E00-40BA-B00D-289C2DECD86C}" dt="2024-07-03T00:46:27.218" v="2107" actId="20577"/>
        <pc:sldMkLst>
          <pc:docMk/>
          <pc:sldMk cId="1349153466" sldId="288"/>
        </pc:sldMkLst>
      </pc:sldChg>
      <pc:sldChg chg="addSp modSp add mod ord modNotesTx">
        <pc:chgData name="Brook West" userId="b8bcd637-7a88-41b1-a3a9-02610fd2f53e" providerId="ADAL" clId="{C6F1921D-0E00-40BA-B00D-289C2DECD86C}" dt="2024-07-02T20:51:14.134" v="933" actId="120"/>
        <pc:sldMkLst>
          <pc:docMk/>
          <pc:sldMk cId="3691499719" sldId="290"/>
        </pc:sldMkLst>
      </pc:sldChg>
      <pc:sldChg chg="modSp del mod ord">
        <pc:chgData name="Brook West" userId="b8bcd637-7a88-41b1-a3a9-02610fd2f53e" providerId="ADAL" clId="{C6F1921D-0E00-40BA-B00D-289C2DECD86C}" dt="2024-07-03T14:02:59.073" v="17093" actId="2696"/>
        <pc:sldMkLst>
          <pc:docMk/>
          <pc:sldMk cId="2050503271" sldId="291"/>
        </pc:sldMkLst>
      </pc:sldChg>
      <pc:sldChg chg="modNotesTx">
        <pc:chgData name="Brook West" userId="b8bcd637-7a88-41b1-a3a9-02610fd2f53e" providerId="ADAL" clId="{C6F1921D-0E00-40BA-B00D-289C2DECD86C}" dt="2024-07-03T14:50:05.931" v="18194" actId="20577"/>
        <pc:sldMkLst>
          <pc:docMk/>
          <pc:sldMk cId="996231487" sldId="292"/>
        </pc:sldMkLst>
      </pc:sldChg>
      <pc:sldChg chg="modSp mod modNotesTx">
        <pc:chgData name="Brook West" userId="b8bcd637-7a88-41b1-a3a9-02610fd2f53e" providerId="ADAL" clId="{C6F1921D-0E00-40BA-B00D-289C2DECD86C}" dt="2024-07-03T13:59:23.466" v="17041" actId="20577"/>
        <pc:sldMkLst>
          <pc:docMk/>
          <pc:sldMk cId="88749337" sldId="293"/>
        </pc:sldMkLst>
      </pc:sldChg>
      <pc:sldChg chg="add del ord">
        <pc:chgData name="Brook West" userId="b8bcd637-7a88-41b1-a3a9-02610fd2f53e" providerId="ADAL" clId="{C6F1921D-0E00-40BA-B00D-289C2DECD86C}" dt="2024-07-03T14:24:51.906" v="17588" actId="2696"/>
        <pc:sldMkLst>
          <pc:docMk/>
          <pc:sldMk cId="1858035526" sldId="294"/>
        </pc:sldMkLst>
      </pc:sldChg>
      <pc:sldChg chg="addSp delSp modSp add mod ord modNotesTx">
        <pc:chgData name="Brook West" userId="b8bcd637-7a88-41b1-a3a9-02610fd2f53e" providerId="ADAL" clId="{C6F1921D-0E00-40BA-B00D-289C2DECD86C}" dt="2024-07-03T14:24:36.899" v="17587" actId="1076"/>
        <pc:sldMkLst>
          <pc:docMk/>
          <pc:sldMk cId="4104789998" sldId="295"/>
        </pc:sldMkLst>
      </pc:sldChg>
      <pc:sldChg chg="addSp delSp modSp add mod setBg modNotesTx">
        <pc:chgData name="Brook West" userId="b8bcd637-7a88-41b1-a3a9-02610fd2f53e" providerId="ADAL" clId="{C6F1921D-0E00-40BA-B00D-289C2DECD86C}" dt="2024-07-03T10:49:32.150" v="10478"/>
        <pc:sldMkLst>
          <pc:docMk/>
          <pc:sldMk cId="4098118420" sldId="296"/>
        </pc:sldMkLst>
      </pc:sldChg>
      <pc:sldChg chg="addSp delSp modSp add mod delAnim modAnim">
        <pc:chgData name="Brook West" userId="b8bcd637-7a88-41b1-a3a9-02610fd2f53e" providerId="ADAL" clId="{C6F1921D-0E00-40BA-B00D-289C2DECD86C}" dt="2024-07-03T11:37:22.681" v="10585" actId="20577"/>
        <pc:sldMkLst>
          <pc:docMk/>
          <pc:sldMk cId="46858940" sldId="297"/>
        </pc:sldMkLst>
      </pc:sldChg>
      <pc:sldChg chg="addSp modSp add mod ord modAnim modNotesTx">
        <pc:chgData name="Brook West" userId="b8bcd637-7a88-41b1-a3a9-02610fd2f53e" providerId="ADAL" clId="{C6F1921D-0E00-40BA-B00D-289C2DECD86C}" dt="2024-07-03T13:36:15.279" v="16884"/>
        <pc:sldMkLst>
          <pc:docMk/>
          <pc:sldMk cId="750147915" sldId="298"/>
        </pc:sldMkLst>
      </pc:sldChg>
      <pc:sldChg chg="addSp delSp modSp add mod">
        <pc:chgData name="Brook West" userId="b8bcd637-7a88-41b1-a3a9-02610fd2f53e" providerId="ADAL" clId="{C6F1921D-0E00-40BA-B00D-289C2DECD86C}" dt="2024-07-03T10:29:35.069" v="10039" actId="20577"/>
        <pc:sldMkLst>
          <pc:docMk/>
          <pc:sldMk cId="2928357144" sldId="299"/>
        </pc:sldMkLst>
      </pc:sldChg>
      <pc:sldChg chg="addSp delSp modSp add mod modNotesTx">
        <pc:chgData name="Brook West" userId="b8bcd637-7a88-41b1-a3a9-02610fd2f53e" providerId="ADAL" clId="{C6F1921D-0E00-40BA-B00D-289C2DECD86C}" dt="2024-07-03T11:35:33.237" v="10532" actId="20577"/>
        <pc:sldMkLst>
          <pc:docMk/>
          <pc:sldMk cId="1729265987" sldId="300"/>
        </pc:sldMkLst>
      </pc:sldChg>
      <pc:sldChg chg="addSp delSp modSp add mod">
        <pc:chgData name="Brook West" userId="b8bcd637-7a88-41b1-a3a9-02610fd2f53e" providerId="ADAL" clId="{C6F1921D-0E00-40BA-B00D-289C2DECD86C}" dt="2024-07-03T10:34:32.277" v="10167"/>
        <pc:sldMkLst>
          <pc:docMk/>
          <pc:sldMk cId="2398153512" sldId="301"/>
        </pc:sldMkLst>
      </pc:sldChg>
      <pc:sldChg chg="addSp delSp modSp add mod modNotesTx">
        <pc:chgData name="Brook West" userId="b8bcd637-7a88-41b1-a3a9-02610fd2f53e" providerId="ADAL" clId="{C6F1921D-0E00-40BA-B00D-289C2DECD86C}" dt="2024-07-03T10:34:38.909" v="10170"/>
        <pc:sldMkLst>
          <pc:docMk/>
          <pc:sldMk cId="3886811843" sldId="302"/>
        </pc:sldMkLst>
      </pc:sldChg>
      <pc:sldChg chg="addSp delSp modSp add mod">
        <pc:chgData name="Brook West" userId="b8bcd637-7a88-41b1-a3a9-02610fd2f53e" providerId="ADAL" clId="{C6F1921D-0E00-40BA-B00D-289C2DECD86C}" dt="2024-07-03T10:34:47.659" v="10173"/>
        <pc:sldMkLst>
          <pc:docMk/>
          <pc:sldMk cId="1419490016" sldId="303"/>
        </pc:sldMkLst>
      </pc:sldChg>
      <pc:sldChg chg="addSp delSp modSp add mod modNotesTx">
        <pc:chgData name="Brook West" userId="b8bcd637-7a88-41b1-a3a9-02610fd2f53e" providerId="ADAL" clId="{C6F1921D-0E00-40BA-B00D-289C2DECD86C}" dt="2024-07-03T10:37:53.049" v="10462" actId="6549"/>
        <pc:sldMkLst>
          <pc:docMk/>
          <pc:sldMk cId="2300142676" sldId="304"/>
        </pc:sldMkLst>
      </pc:sldChg>
      <pc:sldChg chg="addSp delSp modSp add mod">
        <pc:chgData name="Brook West" userId="b8bcd637-7a88-41b1-a3a9-02610fd2f53e" providerId="ADAL" clId="{C6F1921D-0E00-40BA-B00D-289C2DECD86C}" dt="2024-07-03T10:35:11.763" v="10181"/>
        <pc:sldMkLst>
          <pc:docMk/>
          <pc:sldMk cId="1873977602" sldId="305"/>
        </pc:sldMkLst>
      </pc:sldChg>
      <pc:sldChg chg="addSp delSp modSp add mod">
        <pc:chgData name="Brook West" userId="b8bcd637-7a88-41b1-a3a9-02610fd2f53e" providerId="ADAL" clId="{C6F1921D-0E00-40BA-B00D-289C2DECD86C}" dt="2024-07-03T10:35:18.500" v="10185"/>
        <pc:sldMkLst>
          <pc:docMk/>
          <pc:sldMk cId="1217491807" sldId="306"/>
        </pc:sldMkLst>
      </pc:sldChg>
      <pc:sldChg chg="addSp delSp modSp add mod modNotesTx">
        <pc:chgData name="Brook West" userId="b8bcd637-7a88-41b1-a3a9-02610fd2f53e" providerId="ADAL" clId="{C6F1921D-0E00-40BA-B00D-289C2DECD86C}" dt="2024-07-03T12:57:32.956" v="15350" actId="20577"/>
        <pc:sldMkLst>
          <pc:docMk/>
          <pc:sldMk cId="2448085758" sldId="307"/>
        </pc:sldMkLst>
      </pc:sldChg>
      <pc:sldChg chg="addSp delSp modSp add mod modAnim modNotesTx">
        <pc:chgData name="Brook West" userId="b8bcd637-7a88-41b1-a3a9-02610fd2f53e" providerId="ADAL" clId="{C6F1921D-0E00-40BA-B00D-289C2DECD86C}" dt="2024-07-03T14:58:53.157" v="18271" actId="20577"/>
        <pc:sldMkLst>
          <pc:docMk/>
          <pc:sldMk cId="3847056728" sldId="308"/>
        </pc:sldMkLst>
      </pc:sldChg>
      <pc:sldChg chg="addSp delSp modSp add mod delAnim modAnim">
        <pc:chgData name="Brook West" userId="b8bcd637-7a88-41b1-a3a9-02610fd2f53e" providerId="ADAL" clId="{C6F1921D-0E00-40BA-B00D-289C2DECD86C}" dt="2024-07-03T12:37:29.774" v="14537" actId="1076"/>
        <pc:sldMkLst>
          <pc:docMk/>
          <pc:sldMk cId="3587323354" sldId="309"/>
        </pc:sldMkLst>
      </pc:sldChg>
      <pc:sldChg chg="addSp delSp modSp add mod modNotesTx">
        <pc:chgData name="Brook West" userId="b8bcd637-7a88-41b1-a3a9-02610fd2f53e" providerId="ADAL" clId="{C6F1921D-0E00-40BA-B00D-289C2DECD86C}" dt="2024-07-03T12:19:55.296" v="13504" actId="20577"/>
        <pc:sldMkLst>
          <pc:docMk/>
          <pc:sldMk cId="198395531" sldId="310"/>
        </pc:sldMkLst>
      </pc:sldChg>
      <pc:sldChg chg="addSp modSp add mod ord modAnim modNotesTx">
        <pc:chgData name="Brook West" userId="b8bcd637-7a88-41b1-a3a9-02610fd2f53e" providerId="ADAL" clId="{C6F1921D-0E00-40BA-B00D-289C2DECD86C}" dt="2024-07-03T13:28:02.064" v="16828" actId="20577"/>
        <pc:sldMkLst>
          <pc:docMk/>
          <pc:sldMk cId="2467078228" sldId="311"/>
        </pc:sldMkLst>
      </pc:sldChg>
      <pc:sldChg chg="delSp modSp add mod">
        <pc:chgData name="Brook West" userId="b8bcd637-7a88-41b1-a3a9-02610fd2f53e" providerId="ADAL" clId="{C6F1921D-0E00-40BA-B00D-289C2DECD86C}" dt="2024-07-03T14:36:34.527" v="18032" actId="478"/>
        <pc:sldMkLst>
          <pc:docMk/>
          <pc:sldMk cId="2292658476" sldId="312"/>
        </pc:sldMkLst>
      </pc:sldChg>
      <pc:sldChg chg="addSp delSp modSp add mod ord">
        <pc:chgData name="Brook West" userId="b8bcd637-7a88-41b1-a3a9-02610fd2f53e" providerId="ADAL" clId="{C6F1921D-0E00-40BA-B00D-289C2DECD86C}" dt="2024-07-03T13:26:54.995" v="16648" actId="1076"/>
        <pc:sldMkLst>
          <pc:docMk/>
          <pc:sldMk cId="3907017099" sldId="313"/>
        </pc:sldMkLst>
      </pc:sldChg>
      <pc:sldChg chg="addSp delSp modSp add mod modNotesTx">
        <pc:chgData name="Brook West" userId="b8bcd637-7a88-41b1-a3a9-02610fd2f53e" providerId="ADAL" clId="{C6F1921D-0E00-40BA-B00D-289C2DECD86C}" dt="2024-07-03T14:02:43.127" v="17092" actId="1076"/>
        <pc:sldMkLst>
          <pc:docMk/>
          <pc:sldMk cId="3430779445"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5FFAB-6FFA-422A-8A27-833B38BC5354}"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0953A-BEBD-4772-A220-F61EA690D96A}" type="slidenum">
              <a:rPr lang="en-US" smtClean="0"/>
              <a:t>‹#›</a:t>
            </a:fld>
            <a:endParaRPr lang="en-US"/>
          </a:p>
        </p:txBody>
      </p:sp>
    </p:spTree>
    <p:extLst>
      <p:ext uri="{BB962C8B-B14F-4D97-AF65-F5344CB8AC3E}">
        <p14:creationId xmlns:p14="http://schemas.microsoft.com/office/powerpoint/2010/main" val="349228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qualtricsxm6yh3ssdyd.qualtrics.com/jfe/form/SV_6yxxbbx7vzVEzvU"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v12.2024</a:t>
            </a:r>
          </a:p>
        </p:txBody>
      </p:sp>
      <p:sp>
        <p:nvSpPr>
          <p:cNvPr id="4" name="Slide Number Placeholder 3"/>
          <p:cNvSpPr>
            <a:spLocks noGrp="1"/>
          </p:cNvSpPr>
          <p:nvPr>
            <p:ph type="sldNum" sz="quarter" idx="5"/>
          </p:nvPr>
        </p:nvSpPr>
        <p:spPr/>
        <p:txBody>
          <a:bodyPr/>
          <a:lstStyle/>
          <a:p>
            <a:fld id="{7E30953A-BEBD-4772-A220-F61EA690D96A}" type="slidenum">
              <a:rPr lang="en-US" smtClean="0"/>
              <a:t>1</a:t>
            </a:fld>
            <a:endParaRPr lang="en-US"/>
          </a:p>
        </p:txBody>
      </p:sp>
    </p:spTree>
    <p:extLst>
      <p:ext uri="{BB962C8B-B14F-4D97-AF65-F5344CB8AC3E}">
        <p14:creationId xmlns:p14="http://schemas.microsoft.com/office/powerpoint/2010/main" val="78949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Selfish/elicit guilt – Self-care is not selfish! But it can evoke feelings of selfishness or guilt when taking time for yourself means taking time away from someone else, such as your family or close friends.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Loneliness/abandonment wounds – Working a practice of self-care might be new to you, and making changes can feel lonely, especially if your support group does not have similar goals. “If I start eating healthier/go to therapy/</a:t>
            </a:r>
            <a:r>
              <a:rPr lang="en-US" dirty="0" err="1"/>
              <a:t>etc</a:t>
            </a:r>
            <a:r>
              <a:rPr lang="en-US" dirty="0"/>
              <a:t> they’ll accuse me of being better than them and I’ll lose my friends”</a:t>
            </a:r>
          </a:p>
          <a:p>
            <a:endParaRPr lang="en-US" dirty="0"/>
          </a:p>
          <a:p>
            <a:r>
              <a:rPr lang="en-US" dirty="0"/>
              <a:t>Fear of judgment – “they might think I’m weak if I ask for help”</a:t>
            </a:r>
          </a:p>
          <a:p>
            <a:endParaRPr lang="en-US" dirty="0"/>
          </a:p>
          <a:p>
            <a:r>
              <a:rPr lang="en-US" dirty="0"/>
              <a:t>Negative self-talk – We can be our own worst enemy! Instead of taking time for ourselves, or asking for help, we say things to ourselves such as, “Just get over it” or “It’s not that bad” or “Forget it” or “I should shut up and be grateful” which are dismissive/avoidant of a core concern.</a:t>
            </a:r>
          </a:p>
          <a:p>
            <a:endParaRPr lang="en-US" dirty="0"/>
          </a:p>
          <a:p>
            <a:r>
              <a:rPr lang="en-US" dirty="0"/>
              <a:t>Guilt is “I did something wrong” and Shame is “I am wrong” or broken, or unworthy of help. (ex. “Something is wrong with me and I’m not worthy of help”)</a:t>
            </a:r>
          </a:p>
          <a:p>
            <a:endParaRPr lang="en-US" dirty="0"/>
          </a:p>
          <a:p>
            <a:r>
              <a:rPr lang="en-US" dirty="0"/>
              <a:t>Anxiety about the future (“future tripping” or scarcity mindset) – “I can’t take time off for me, what if I get sick? What if my kids get sick? I need to save my time off.”</a:t>
            </a:r>
          </a:p>
        </p:txBody>
      </p:sp>
      <p:sp>
        <p:nvSpPr>
          <p:cNvPr id="4" name="Slide Number Placeholder 3"/>
          <p:cNvSpPr>
            <a:spLocks noGrp="1"/>
          </p:cNvSpPr>
          <p:nvPr>
            <p:ph type="sldNum" sz="quarter" idx="5"/>
          </p:nvPr>
        </p:nvSpPr>
        <p:spPr/>
        <p:txBody>
          <a:bodyPr/>
          <a:lstStyle/>
          <a:p>
            <a:fld id="{7E30953A-BEBD-4772-A220-F61EA690D96A}" type="slidenum">
              <a:rPr lang="en-US" smtClean="0"/>
              <a:t>10</a:t>
            </a:fld>
            <a:endParaRPr lang="en-US"/>
          </a:p>
        </p:txBody>
      </p:sp>
    </p:spTree>
    <p:extLst>
      <p:ext uri="{BB962C8B-B14F-4D97-AF65-F5344CB8AC3E}">
        <p14:creationId xmlns:p14="http://schemas.microsoft.com/office/powerpoint/2010/main" val="249520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“good/light” side and “bad/shadow” side of guiding recovery principles.</a:t>
            </a:r>
          </a:p>
          <a:p>
            <a:endParaRPr lang="en-US" dirty="0"/>
          </a:p>
          <a:p>
            <a:endParaRPr lang="en-US" dirty="0"/>
          </a:p>
        </p:txBody>
      </p:sp>
      <p:sp>
        <p:nvSpPr>
          <p:cNvPr id="4" name="Slide Number Placeholder 3"/>
          <p:cNvSpPr>
            <a:spLocks noGrp="1"/>
          </p:cNvSpPr>
          <p:nvPr>
            <p:ph type="sldNum" sz="quarter" idx="5"/>
          </p:nvPr>
        </p:nvSpPr>
        <p:spPr/>
        <p:txBody>
          <a:bodyPr/>
          <a:lstStyle/>
          <a:p>
            <a:fld id="{7E30953A-BEBD-4772-A220-F61EA690D96A}" type="slidenum">
              <a:rPr lang="en-US" smtClean="0"/>
              <a:t>11</a:t>
            </a:fld>
            <a:endParaRPr lang="en-US"/>
          </a:p>
        </p:txBody>
      </p:sp>
    </p:spTree>
    <p:extLst>
      <p:ext uri="{BB962C8B-B14F-4D97-AF65-F5344CB8AC3E}">
        <p14:creationId xmlns:p14="http://schemas.microsoft.com/office/powerpoint/2010/main" val="3397236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37D80-835B-8B36-E6D2-701D2FCCA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661B0-5CB6-D322-61B4-C9BC74C34E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5FB8CE-1A24-72D6-14A3-4BD6ACE263F8}"/>
              </a:ext>
            </a:extLst>
          </p:cNvPr>
          <p:cNvSpPr>
            <a:spLocks noGrp="1"/>
          </p:cNvSpPr>
          <p:nvPr>
            <p:ph type="body" idx="1"/>
          </p:nvPr>
        </p:nvSpPr>
        <p:spPr/>
        <p:txBody>
          <a:bodyPr/>
          <a:lstStyle/>
          <a:p>
            <a:r>
              <a:rPr lang="en-US" dirty="0"/>
              <a:t>Self-care requires more than binge watching your favorite TV show!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experience life in different spheres. We have home lives, work lives, social lives. Stress and challenges arise across multiple domains. We need to develop a self-care practice that promotes well-being in every domain.</a:t>
            </a:r>
          </a:p>
        </p:txBody>
      </p:sp>
      <p:sp>
        <p:nvSpPr>
          <p:cNvPr id="4" name="Slide Number Placeholder 3">
            <a:extLst>
              <a:ext uri="{FF2B5EF4-FFF2-40B4-BE49-F238E27FC236}">
                <a16:creationId xmlns:a16="http://schemas.microsoft.com/office/drawing/2014/main" id="{FB437D3C-BFFE-D024-8F2A-643557F6B332}"/>
              </a:ext>
            </a:extLst>
          </p:cNvPr>
          <p:cNvSpPr>
            <a:spLocks noGrp="1"/>
          </p:cNvSpPr>
          <p:nvPr>
            <p:ph type="sldNum" sz="quarter" idx="5"/>
          </p:nvPr>
        </p:nvSpPr>
        <p:spPr/>
        <p:txBody>
          <a:bodyPr/>
          <a:lstStyle/>
          <a:p>
            <a:fld id="{7E30953A-BEBD-4772-A220-F61EA690D96A}" type="slidenum">
              <a:rPr lang="en-US" smtClean="0"/>
              <a:t>12</a:t>
            </a:fld>
            <a:endParaRPr lang="en-US"/>
          </a:p>
        </p:txBody>
      </p:sp>
    </p:spTree>
    <p:extLst>
      <p:ext uri="{BB962C8B-B14F-4D97-AF65-F5344CB8AC3E}">
        <p14:creationId xmlns:p14="http://schemas.microsoft.com/office/powerpoint/2010/main" val="3183354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sng" dirty="0"/>
              <a:t>Physical self-care </a:t>
            </a:r>
            <a:r>
              <a:rPr lang="en-US" dirty="0"/>
              <a:t>is the foundation of self-care and involves tending to the needs of the physical body in order to support optimal functioning.</a:t>
            </a:r>
          </a:p>
          <a:p>
            <a:endParaRPr lang="en-US" dirty="0"/>
          </a:p>
          <a:p>
            <a:pPr marL="171450" indent="-171450">
              <a:buFont typeface="Arial" panose="020B0604020202020204" pitchFamily="34" charset="0"/>
              <a:buChar char="•"/>
            </a:pPr>
            <a:r>
              <a:rPr lang="en-US" b="1" u="sng" dirty="0"/>
              <a:t>Emotional self-care </a:t>
            </a:r>
            <a:r>
              <a:rPr lang="en-US" dirty="0"/>
              <a:t>includes practices that help us address negative emotional experiences as well as those intended to create or enhance positive emotional experiences and well-being.</a:t>
            </a:r>
          </a:p>
          <a:p>
            <a:r>
              <a:rPr lang="en-US" b="1" u="sng" dirty="0"/>
              <a:t>**Develop healthy coping skills**</a:t>
            </a:r>
            <a:r>
              <a:rPr lang="en-US" u="sng" dirty="0"/>
              <a:t> Reflect on how you cope with difficult feelings.</a:t>
            </a:r>
          </a:p>
          <a:p>
            <a:endParaRPr lang="en-US" dirty="0"/>
          </a:p>
          <a:p>
            <a:r>
              <a:rPr lang="en-US" dirty="0"/>
              <a:t>While some of these may provide relief or distraction in the moment, they don’t create adaptive, sustainable, beneficial, long-lasting coping strategies. </a:t>
            </a:r>
          </a:p>
          <a:p>
            <a:endParaRPr lang="en-US" dirty="0"/>
          </a:p>
          <a:p>
            <a:r>
              <a:rPr lang="en-US" dirty="0"/>
              <a:t>Unpleasant/difficult emotions can carry important information. Instead of immediately seeking distraction or escape from the feeling, it may be worth taking time to consider how to address the situation. People in the helping professions are at increased risk of overlooking or discounting their own needs. That difficult feeling is the signal that you have an unmet need.</a:t>
            </a:r>
          </a:p>
          <a:p>
            <a:endParaRPr lang="en-US" dirty="0"/>
          </a:p>
          <a:p>
            <a:r>
              <a:rPr lang="en-US" b="1" u="sng" dirty="0"/>
              <a:t>Intentional activity</a:t>
            </a:r>
            <a:r>
              <a:rPr lang="en-US" b="0" u="none" dirty="0"/>
              <a:t> is mindful and purposeful actions that are sustainable, that align with your values and interests. Basically, </a:t>
            </a:r>
            <a:r>
              <a:rPr lang="en-US" b="0" i="1" u="none" dirty="0"/>
              <a:t>discover what makes you happy and do more of it</a:t>
            </a:r>
            <a:r>
              <a:rPr lang="en-US" b="0" i="0" u="none" dirty="0"/>
              <a:t>. </a:t>
            </a:r>
          </a:p>
          <a:p>
            <a:endParaRPr lang="en-US" b="0" i="0" u="none" dirty="0"/>
          </a:p>
          <a:p>
            <a:r>
              <a:rPr lang="en-US" b="0" i="0" u="none" dirty="0"/>
              <a:t>Use the tools you tell others to use! Self-care became a topic of interest when burnout and compassion fatigue was identified as a workplace hazard for trauma therapists. These therapists, like peer support specialists, will offer tools and goals and strategies to their clients but can struggle to take their own advice.</a:t>
            </a:r>
            <a:endParaRPr lang="en-US" b="1" u="sng" dirty="0"/>
          </a:p>
          <a:p>
            <a:endParaRPr lang="en-US" dirty="0"/>
          </a:p>
          <a:p>
            <a:pPr marL="171450" indent="-171450">
              <a:buFont typeface="Arial" panose="020B0604020202020204" pitchFamily="34" charset="0"/>
              <a:buChar char="•"/>
            </a:pPr>
            <a:r>
              <a:rPr lang="en-US" b="1" u="sng" dirty="0"/>
              <a:t>Mental or psychological self-care </a:t>
            </a:r>
            <a:r>
              <a:rPr lang="en-US" dirty="0"/>
              <a:t>(difficult to separate from emotional self-care, ex. doing a puzzle is a product of the mind/experience of self versus the satisfaction of completing the puzzle which is an emotional reward) – pursuing and satisfying intellectual needs and purposeful reflection to understand and attend to your overall needs.</a:t>
            </a:r>
          </a:p>
          <a:p>
            <a:endParaRPr lang="en-US" dirty="0"/>
          </a:p>
          <a:p>
            <a:r>
              <a:rPr lang="en-US" dirty="0"/>
              <a:t>Notice there is overlap within the domains. For example, taking time off can help with mental and emotional self-care. Journalling can be a helpful tool for mental, emotional, and spiritual aspects of self-care.</a:t>
            </a:r>
          </a:p>
        </p:txBody>
      </p:sp>
      <p:sp>
        <p:nvSpPr>
          <p:cNvPr id="4" name="Slide Number Placeholder 3"/>
          <p:cNvSpPr>
            <a:spLocks noGrp="1"/>
          </p:cNvSpPr>
          <p:nvPr>
            <p:ph type="sldNum" sz="quarter" idx="5"/>
          </p:nvPr>
        </p:nvSpPr>
        <p:spPr/>
        <p:txBody>
          <a:bodyPr/>
          <a:lstStyle/>
          <a:p>
            <a:fld id="{7E30953A-BEBD-4772-A220-F61EA690D96A}" type="slidenum">
              <a:rPr lang="en-US" smtClean="0"/>
              <a:t>13</a:t>
            </a:fld>
            <a:endParaRPr lang="en-US"/>
          </a:p>
        </p:txBody>
      </p:sp>
    </p:spTree>
    <p:extLst>
      <p:ext uri="{BB962C8B-B14F-4D97-AF65-F5344CB8AC3E}">
        <p14:creationId xmlns:p14="http://schemas.microsoft.com/office/powerpoint/2010/main" val="122256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Spiritual domain </a:t>
            </a:r>
            <a:r>
              <a:rPr lang="en-US" dirty="0"/>
              <a:t>– is about how we view ourselves in the context of the broader world and how we find purpose, hope, and meaning in life. Spiritual self-care practice creates space to reflect on our own inner needs and our role or place within the world and universe. Does not have to be religious or faith-based. This practice is whatever gives you a feeling of connection and meaning. The realm of spiritual arts and practices is broad and can be personal to you (does not have to be organized religion and can be adaptable to your interests).</a:t>
            </a:r>
          </a:p>
          <a:p>
            <a:endParaRPr lang="en-US" dirty="0"/>
          </a:p>
          <a:p>
            <a:r>
              <a:rPr lang="en-US" b="1" u="sng" dirty="0"/>
              <a:t>Social domain </a:t>
            </a:r>
            <a:r>
              <a:rPr lang="en-US" dirty="0"/>
              <a:t>– referred to as Relational domain by Butler et al., speaks to the efforts we make to maintain and enhance our interpersonal connections to others. These connections are typically a network of people, including family, old friends and new friends, companion animals, peers in the workplace or school, and recreational groups. Positive social support, versus unhealthy or toxic relationships, can improve self-care in other domains.</a:t>
            </a:r>
          </a:p>
          <a:p>
            <a:endParaRPr lang="en-US" dirty="0"/>
          </a:p>
          <a:p>
            <a:r>
              <a:rPr lang="en-US" b="1" u="sng" dirty="0"/>
              <a:t>Professional domain </a:t>
            </a:r>
            <a:r>
              <a:rPr lang="en-US" dirty="0"/>
              <a:t>– the purpose is to manage or prevent work-related stress and stressors, reduce the risk or mitigate the effects of burnout and other workplace hazards, increase work performance and satisfaction. We must be mindful of our limits, develop effective coping strategies, and do the work of creating a self-care practice for ourselves.</a:t>
            </a:r>
          </a:p>
        </p:txBody>
      </p:sp>
      <p:sp>
        <p:nvSpPr>
          <p:cNvPr id="4" name="Slide Number Placeholder 3"/>
          <p:cNvSpPr>
            <a:spLocks noGrp="1"/>
          </p:cNvSpPr>
          <p:nvPr>
            <p:ph type="sldNum" sz="quarter" idx="5"/>
          </p:nvPr>
        </p:nvSpPr>
        <p:spPr/>
        <p:txBody>
          <a:bodyPr/>
          <a:lstStyle/>
          <a:p>
            <a:fld id="{7E30953A-BEBD-4772-A220-F61EA690D96A}" type="slidenum">
              <a:rPr lang="en-US" smtClean="0"/>
              <a:t>14</a:t>
            </a:fld>
            <a:endParaRPr lang="en-US"/>
          </a:p>
        </p:txBody>
      </p:sp>
    </p:spTree>
    <p:extLst>
      <p:ext uri="{BB962C8B-B14F-4D97-AF65-F5344CB8AC3E}">
        <p14:creationId xmlns:p14="http://schemas.microsoft.com/office/powerpoint/2010/main" val="344026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Self-care practice example. I struggle the most with taking a break from my desk at work daily. I’m not a smoker and often eat lunch/snack while working, creating a habit that does not support self-care.</a:t>
            </a:r>
          </a:p>
          <a:p>
            <a:endParaRPr lang="en-US" dirty="0"/>
          </a:p>
          <a:p>
            <a:r>
              <a:rPr lang="en-US" dirty="0"/>
              <a:t>Self-care, not crisis care! Getting your nails done or binge-watching a tv show is important but does not capture the need for self-care across all the domains, all year long. We need a self-care practice that is woven into our lives.</a:t>
            </a:r>
          </a:p>
          <a:p>
            <a:endParaRPr lang="en-US" dirty="0"/>
          </a:p>
          <a:p>
            <a:r>
              <a:rPr lang="en-US" dirty="0"/>
              <a:t>Other important tasks: opening mail, making appointments, car registration renewal, financial health/budgeting, walking/daily movement, healthy diet, something to look forward to in the future</a:t>
            </a:r>
          </a:p>
        </p:txBody>
      </p:sp>
      <p:sp>
        <p:nvSpPr>
          <p:cNvPr id="4" name="Slide Number Placeholder 3"/>
          <p:cNvSpPr>
            <a:spLocks noGrp="1"/>
          </p:cNvSpPr>
          <p:nvPr>
            <p:ph type="sldNum" sz="quarter" idx="5"/>
          </p:nvPr>
        </p:nvSpPr>
        <p:spPr/>
        <p:txBody>
          <a:bodyPr/>
          <a:lstStyle/>
          <a:p>
            <a:fld id="{7E30953A-BEBD-4772-A220-F61EA690D96A}" type="slidenum">
              <a:rPr lang="en-US" smtClean="0"/>
              <a:t>15</a:t>
            </a:fld>
            <a:endParaRPr lang="en-US"/>
          </a:p>
        </p:txBody>
      </p:sp>
    </p:spTree>
    <p:extLst>
      <p:ext uri="{BB962C8B-B14F-4D97-AF65-F5344CB8AC3E}">
        <p14:creationId xmlns:p14="http://schemas.microsoft.com/office/powerpoint/2010/main" val="243063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Self-care is about taking proactive steps to enhance resilience and overall well-being and functioning (Butler et al., 2019).</a:t>
            </a:r>
          </a:p>
          <a:p>
            <a:endParaRPr lang="en-US" dirty="0"/>
          </a:p>
          <a:p>
            <a:r>
              <a:rPr lang="en-US" dirty="0"/>
              <a:t>Ask attendees to put their self-care strategies in the chat or facilitate a group discussion.</a:t>
            </a:r>
          </a:p>
        </p:txBody>
      </p:sp>
      <p:sp>
        <p:nvSpPr>
          <p:cNvPr id="4" name="Slide Number Placeholder 3"/>
          <p:cNvSpPr>
            <a:spLocks noGrp="1"/>
          </p:cNvSpPr>
          <p:nvPr>
            <p:ph type="sldNum" sz="quarter" idx="5"/>
          </p:nvPr>
        </p:nvSpPr>
        <p:spPr/>
        <p:txBody>
          <a:bodyPr/>
          <a:lstStyle/>
          <a:p>
            <a:fld id="{7E30953A-BEBD-4772-A220-F61EA690D96A}" type="slidenum">
              <a:rPr lang="en-US" smtClean="0"/>
              <a:t>16</a:t>
            </a:fld>
            <a:endParaRPr lang="en-US"/>
          </a:p>
        </p:txBody>
      </p:sp>
    </p:spTree>
    <p:extLst>
      <p:ext uri="{BB962C8B-B14F-4D97-AF65-F5344CB8AC3E}">
        <p14:creationId xmlns:p14="http://schemas.microsoft.com/office/powerpoint/2010/main" val="2117888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expect others to read your mind. “Closed mouths don’t get fed.”</a:t>
            </a:r>
          </a:p>
        </p:txBody>
      </p:sp>
      <p:sp>
        <p:nvSpPr>
          <p:cNvPr id="4" name="Slide Number Placeholder 3"/>
          <p:cNvSpPr>
            <a:spLocks noGrp="1"/>
          </p:cNvSpPr>
          <p:nvPr>
            <p:ph type="sldNum" sz="quarter" idx="5"/>
          </p:nvPr>
        </p:nvSpPr>
        <p:spPr/>
        <p:txBody>
          <a:bodyPr/>
          <a:lstStyle/>
          <a:p>
            <a:fld id="{7E30953A-BEBD-4772-A220-F61EA690D96A}" type="slidenum">
              <a:rPr lang="en-US" smtClean="0"/>
              <a:t>17</a:t>
            </a:fld>
            <a:endParaRPr lang="en-US"/>
          </a:p>
        </p:txBody>
      </p:sp>
    </p:spTree>
    <p:extLst>
      <p:ext uri="{BB962C8B-B14F-4D97-AF65-F5344CB8AC3E}">
        <p14:creationId xmlns:p14="http://schemas.microsoft.com/office/powerpoint/2010/main" val="1880230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one wants to think they are a fear-based manager. Some of the signs are: micromanaging, superiority (I’m better than you attitude), not being transparent with information or decisions, over-development of company policy, hyper-focused on punishment. For example, making employees show proof of attending a funeral is fear-based management.</a:t>
            </a:r>
          </a:p>
          <a:p>
            <a:endParaRPr lang="en-US" dirty="0"/>
          </a:p>
          <a:p>
            <a:r>
              <a:rPr lang="en-US" dirty="0"/>
              <a:t>Faith-based managers have a culture of learning from each other, treat each other like resources, develop leadership, sense of trust, there’s joy, gratitude, and honesty.</a:t>
            </a:r>
          </a:p>
          <a:p>
            <a:endParaRPr lang="en-US" dirty="0"/>
          </a:p>
          <a:p>
            <a:r>
              <a:rPr lang="en-US" dirty="0"/>
              <a:t>Paraphrased from CCAR Phil Valentine’s writings on Fear-Based Management and Leading from a Place of Faith.</a:t>
            </a:r>
          </a:p>
        </p:txBody>
      </p:sp>
      <p:sp>
        <p:nvSpPr>
          <p:cNvPr id="4" name="Slide Number Placeholder 3"/>
          <p:cNvSpPr>
            <a:spLocks noGrp="1"/>
          </p:cNvSpPr>
          <p:nvPr>
            <p:ph type="sldNum" sz="quarter" idx="5"/>
          </p:nvPr>
        </p:nvSpPr>
        <p:spPr/>
        <p:txBody>
          <a:bodyPr/>
          <a:lstStyle/>
          <a:p>
            <a:fld id="{7E30953A-BEBD-4772-A220-F61EA690D96A}" type="slidenum">
              <a:rPr lang="en-US" smtClean="0"/>
              <a:t>18</a:t>
            </a:fld>
            <a:endParaRPr lang="en-US"/>
          </a:p>
        </p:txBody>
      </p:sp>
    </p:spTree>
    <p:extLst>
      <p:ext uri="{BB962C8B-B14F-4D97-AF65-F5344CB8AC3E}">
        <p14:creationId xmlns:p14="http://schemas.microsoft.com/office/powerpoint/2010/main" val="190323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responsible for how we show up. If we show up detached, stressed, unhealthy, we can create harm. Showing up as our best selves puts us in a position to reduce harm.</a:t>
            </a:r>
          </a:p>
        </p:txBody>
      </p:sp>
      <p:sp>
        <p:nvSpPr>
          <p:cNvPr id="4" name="Slide Number Placeholder 3"/>
          <p:cNvSpPr>
            <a:spLocks noGrp="1"/>
          </p:cNvSpPr>
          <p:nvPr>
            <p:ph type="sldNum" sz="quarter" idx="5"/>
          </p:nvPr>
        </p:nvSpPr>
        <p:spPr/>
        <p:txBody>
          <a:bodyPr/>
          <a:lstStyle/>
          <a:p>
            <a:fld id="{7E30953A-BEBD-4772-A220-F61EA690D96A}" type="slidenum">
              <a:rPr lang="en-US" smtClean="0"/>
              <a:t>19</a:t>
            </a:fld>
            <a:endParaRPr lang="en-US"/>
          </a:p>
        </p:txBody>
      </p:sp>
    </p:spTree>
    <p:extLst>
      <p:ext uri="{BB962C8B-B14F-4D97-AF65-F5344CB8AC3E}">
        <p14:creationId xmlns:p14="http://schemas.microsoft.com/office/powerpoint/2010/main" val="83179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funding statement. This work is supported by the CDC’s Overdose to Action grant through a partnership between Voices of Hope and the Kentucky Injury Prevention </a:t>
            </a:r>
            <a:r>
              <a:rPr lang="en-US"/>
              <a:t>and Research Center (KIPRC).</a:t>
            </a:r>
            <a:endParaRPr lang="en-US" dirty="0"/>
          </a:p>
        </p:txBody>
      </p:sp>
      <p:sp>
        <p:nvSpPr>
          <p:cNvPr id="4" name="Slide Number Placeholder 3"/>
          <p:cNvSpPr>
            <a:spLocks noGrp="1"/>
          </p:cNvSpPr>
          <p:nvPr>
            <p:ph type="sldNum" sz="quarter" idx="5"/>
          </p:nvPr>
        </p:nvSpPr>
        <p:spPr/>
        <p:txBody>
          <a:bodyPr/>
          <a:lstStyle/>
          <a:p>
            <a:fld id="{7E30953A-BEBD-4772-A220-F61EA690D96A}" type="slidenum">
              <a:rPr lang="en-US" smtClean="0"/>
              <a:t>2</a:t>
            </a:fld>
            <a:endParaRPr lang="en-US"/>
          </a:p>
        </p:txBody>
      </p:sp>
    </p:spTree>
    <p:extLst>
      <p:ext uri="{BB962C8B-B14F-4D97-AF65-F5344CB8AC3E}">
        <p14:creationId xmlns:p14="http://schemas.microsoft.com/office/powerpoint/2010/main" val="634293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 long list of warning signs that we need to focus on self-care. Think about the story of John that was shared earlier.</a:t>
            </a:r>
          </a:p>
          <a:p>
            <a:endParaRPr lang="en-US" dirty="0"/>
          </a:p>
          <a:p>
            <a:r>
              <a:rPr lang="en-US" dirty="0"/>
              <a:t>Not caring for ourselves has an impact. We might think we are the only person who feels it, but our behaviors create a ripple effect. To reduce the potential for harm, we must care for ourselves.</a:t>
            </a:r>
          </a:p>
        </p:txBody>
      </p:sp>
      <p:sp>
        <p:nvSpPr>
          <p:cNvPr id="4" name="Slide Number Placeholder 3"/>
          <p:cNvSpPr>
            <a:spLocks noGrp="1"/>
          </p:cNvSpPr>
          <p:nvPr>
            <p:ph type="sldNum" sz="quarter" idx="5"/>
          </p:nvPr>
        </p:nvSpPr>
        <p:spPr/>
        <p:txBody>
          <a:bodyPr/>
          <a:lstStyle/>
          <a:p>
            <a:fld id="{7E30953A-BEBD-4772-A220-F61EA690D96A}" type="slidenum">
              <a:rPr lang="en-US" smtClean="0"/>
              <a:t>20</a:t>
            </a:fld>
            <a:endParaRPr lang="en-US"/>
          </a:p>
        </p:txBody>
      </p:sp>
    </p:spTree>
    <p:extLst>
      <p:ext uri="{BB962C8B-B14F-4D97-AF65-F5344CB8AC3E}">
        <p14:creationId xmlns:p14="http://schemas.microsoft.com/office/powerpoint/2010/main" val="3759316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reduce the negative consequences of our behavior. Participants/clients come to us for a service, and they deserve the best care (attention, positive attitude, compassion) possible.</a:t>
            </a:r>
          </a:p>
        </p:txBody>
      </p:sp>
      <p:sp>
        <p:nvSpPr>
          <p:cNvPr id="4" name="Slide Number Placeholder 3"/>
          <p:cNvSpPr>
            <a:spLocks noGrp="1"/>
          </p:cNvSpPr>
          <p:nvPr>
            <p:ph type="sldNum" sz="quarter" idx="5"/>
          </p:nvPr>
        </p:nvSpPr>
        <p:spPr/>
        <p:txBody>
          <a:bodyPr/>
          <a:lstStyle/>
          <a:p>
            <a:fld id="{7E30953A-BEBD-4772-A220-F61EA690D96A}" type="slidenum">
              <a:rPr lang="en-US" smtClean="0"/>
              <a:t>21</a:t>
            </a:fld>
            <a:endParaRPr lang="en-US"/>
          </a:p>
        </p:txBody>
      </p:sp>
    </p:spTree>
    <p:extLst>
      <p:ext uri="{BB962C8B-B14F-4D97-AF65-F5344CB8AC3E}">
        <p14:creationId xmlns:p14="http://schemas.microsoft.com/office/powerpoint/2010/main" val="3120648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Boundaries keep us safe!</a:t>
            </a:r>
          </a:p>
          <a:p>
            <a:endParaRPr lang="en-US" dirty="0"/>
          </a:p>
          <a:p>
            <a:r>
              <a:rPr lang="en-US" dirty="0"/>
              <a:t>Boundaries are a critical component of an ongoing self-care practice and appear across multiple domains of self-care.</a:t>
            </a:r>
          </a:p>
          <a:p>
            <a:endParaRPr lang="en-US" dirty="0"/>
          </a:p>
          <a:p>
            <a:r>
              <a:rPr lang="en-US" dirty="0"/>
              <a:t>We can better understand our boundaries, our limits, our values, by doing the self-reflection work that self-care asks us to do.</a:t>
            </a:r>
          </a:p>
          <a:p>
            <a:endParaRPr lang="en-US" dirty="0"/>
          </a:p>
          <a:p>
            <a:r>
              <a:rPr lang="en-US" dirty="0"/>
              <a:t>An example of a combination personal/workplace boundary for me is: “I will not join the work group chat on Facebook messenger.”</a:t>
            </a:r>
          </a:p>
        </p:txBody>
      </p:sp>
      <p:sp>
        <p:nvSpPr>
          <p:cNvPr id="4" name="Slide Number Placeholder 3"/>
          <p:cNvSpPr>
            <a:spLocks noGrp="1"/>
          </p:cNvSpPr>
          <p:nvPr>
            <p:ph type="sldNum" sz="quarter" idx="5"/>
          </p:nvPr>
        </p:nvSpPr>
        <p:spPr/>
        <p:txBody>
          <a:bodyPr/>
          <a:lstStyle/>
          <a:p>
            <a:fld id="{7E30953A-BEBD-4772-A220-F61EA690D96A}" type="slidenum">
              <a:rPr lang="en-US" smtClean="0"/>
              <a:t>22</a:t>
            </a:fld>
            <a:endParaRPr lang="en-US"/>
          </a:p>
        </p:txBody>
      </p:sp>
    </p:spTree>
    <p:extLst>
      <p:ext uri="{BB962C8B-B14F-4D97-AF65-F5344CB8AC3E}">
        <p14:creationId xmlns:p14="http://schemas.microsoft.com/office/powerpoint/2010/main" val="1529591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research group (</a:t>
            </a:r>
            <a:r>
              <a:rPr lang="en-US" dirty="0" err="1"/>
              <a:t>Bassuk</a:t>
            </a:r>
            <a:r>
              <a:rPr lang="en-US" dirty="0"/>
              <a:t> et al., 2016) did a systematic review of peer-delivery recovery support services for addiction across the United States.</a:t>
            </a:r>
          </a:p>
          <a:p>
            <a:endParaRPr lang="en-US" dirty="0"/>
          </a:p>
          <a:p>
            <a:r>
              <a:rPr lang="en-US" dirty="0"/>
              <a:t>This speaks to boundary issues in the workplace environment. There are also difficulties with the nature of the job and working “in the gray” are of sharing personal experience and vulnerability, and having regular exposure to people and circumstances that could be emotionally triggering.</a:t>
            </a:r>
          </a:p>
        </p:txBody>
      </p:sp>
      <p:sp>
        <p:nvSpPr>
          <p:cNvPr id="4" name="Slide Number Placeholder 3"/>
          <p:cNvSpPr>
            <a:spLocks noGrp="1"/>
          </p:cNvSpPr>
          <p:nvPr>
            <p:ph type="sldNum" sz="quarter" idx="5"/>
          </p:nvPr>
        </p:nvSpPr>
        <p:spPr/>
        <p:txBody>
          <a:bodyPr/>
          <a:lstStyle/>
          <a:p>
            <a:fld id="{7E30953A-BEBD-4772-A220-F61EA690D96A}" type="slidenum">
              <a:rPr lang="en-US" smtClean="0"/>
              <a:t>23</a:t>
            </a:fld>
            <a:endParaRPr lang="en-US"/>
          </a:p>
        </p:txBody>
      </p:sp>
    </p:spTree>
    <p:extLst>
      <p:ext uri="{BB962C8B-B14F-4D97-AF65-F5344CB8AC3E}">
        <p14:creationId xmlns:p14="http://schemas.microsoft.com/office/powerpoint/2010/main" val="3485952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navigate the confusion and to understand your role at an organization, get to know your resources.</a:t>
            </a:r>
          </a:p>
        </p:txBody>
      </p:sp>
      <p:sp>
        <p:nvSpPr>
          <p:cNvPr id="4" name="Slide Number Placeholder 3"/>
          <p:cNvSpPr>
            <a:spLocks noGrp="1"/>
          </p:cNvSpPr>
          <p:nvPr>
            <p:ph type="sldNum" sz="quarter" idx="5"/>
          </p:nvPr>
        </p:nvSpPr>
        <p:spPr/>
        <p:txBody>
          <a:bodyPr/>
          <a:lstStyle/>
          <a:p>
            <a:fld id="{7E30953A-BEBD-4772-A220-F61EA690D96A}" type="slidenum">
              <a:rPr lang="en-US" smtClean="0"/>
              <a:t>24</a:t>
            </a:fld>
            <a:endParaRPr lang="en-US"/>
          </a:p>
        </p:txBody>
      </p:sp>
    </p:spTree>
    <p:extLst>
      <p:ext uri="{BB962C8B-B14F-4D97-AF65-F5344CB8AC3E}">
        <p14:creationId xmlns:p14="http://schemas.microsoft.com/office/powerpoint/2010/main" val="1556229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respond?</a:t>
            </a:r>
          </a:p>
        </p:txBody>
      </p:sp>
      <p:sp>
        <p:nvSpPr>
          <p:cNvPr id="4" name="Slide Number Placeholder 3"/>
          <p:cNvSpPr>
            <a:spLocks noGrp="1"/>
          </p:cNvSpPr>
          <p:nvPr>
            <p:ph type="sldNum" sz="quarter" idx="5"/>
          </p:nvPr>
        </p:nvSpPr>
        <p:spPr/>
        <p:txBody>
          <a:bodyPr/>
          <a:lstStyle/>
          <a:p>
            <a:fld id="{47DB309D-13B0-4969-9EC6-54B1F36F6BC7}" type="slidenum">
              <a:rPr lang="en-US" smtClean="0"/>
              <a:t>27</a:t>
            </a:fld>
            <a:endParaRPr lang="en-US"/>
          </a:p>
        </p:txBody>
      </p:sp>
    </p:spTree>
    <p:extLst>
      <p:ext uri="{BB962C8B-B14F-4D97-AF65-F5344CB8AC3E}">
        <p14:creationId xmlns:p14="http://schemas.microsoft.com/office/powerpoint/2010/main" val="2000918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Explain your role as a peer support to the participant and that your job has designated work hours.</a:t>
            </a:r>
          </a:p>
          <a:p>
            <a:pPr marL="228600" indent="-228600">
              <a:buAutoNum type="arabicPeriod"/>
            </a:pPr>
            <a:r>
              <a:rPr lang="en-US" dirty="0"/>
              <a:t>Help the participant make a list of other resources to build their support networks.</a:t>
            </a:r>
          </a:p>
        </p:txBody>
      </p:sp>
      <p:sp>
        <p:nvSpPr>
          <p:cNvPr id="4" name="Slide Number Placeholder 3"/>
          <p:cNvSpPr>
            <a:spLocks noGrp="1"/>
          </p:cNvSpPr>
          <p:nvPr>
            <p:ph type="sldNum" sz="quarter" idx="5"/>
          </p:nvPr>
        </p:nvSpPr>
        <p:spPr/>
        <p:txBody>
          <a:bodyPr/>
          <a:lstStyle/>
          <a:p>
            <a:fld id="{47DB309D-13B0-4969-9EC6-54B1F36F6BC7}" type="slidenum">
              <a:rPr lang="en-US" smtClean="0"/>
              <a:t>28</a:t>
            </a:fld>
            <a:endParaRPr lang="en-US"/>
          </a:p>
        </p:txBody>
      </p:sp>
    </p:spTree>
    <p:extLst>
      <p:ext uri="{BB962C8B-B14F-4D97-AF65-F5344CB8AC3E}">
        <p14:creationId xmlns:p14="http://schemas.microsoft.com/office/powerpoint/2010/main" val="1543521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do?</a:t>
            </a:r>
          </a:p>
        </p:txBody>
      </p:sp>
      <p:sp>
        <p:nvSpPr>
          <p:cNvPr id="4" name="Slide Number Placeholder 3"/>
          <p:cNvSpPr>
            <a:spLocks noGrp="1"/>
          </p:cNvSpPr>
          <p:nvPr>
            <p:ph type="sldNum" sz="quarter" idx="5"/>
          </p:nvPr>
        </p:nvSpPr>
        <p:spPr/>
        <p:txBody>
          <a:bodyPr/>
          <a:lstStyle/>
          <a:p>
            <a:fld id="{7E30953A-BEBD-4772-A220-F61EA690D96A}" type="slidenum">
              <a:rPr lang="en-US" smtClean="0"/>
              <a:t>29</a:t>
            </a:fld>
            <a:endParaRPr lang="en-US"/>
          </a:p>
        </p:txBody>
      </p:sp>
    </p:spTree>
    <p:extLst>
      <p:ext uri="{BB962C8B-B14F-4D97-AF65-F5344CB8AC3E}">
        <p14:creationId xmlns:p14="http://schemas.microsoft.com/office/powerpoint/2010/main" val="3362823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cs typeface="Arial"/>
              </a:rPr>
              <a:t>You deserve a private social life outside of work. </a:t>
            </a:r>
            <a:r>
              <a:rPr lang="en-US" sz="1200" dirty="0">
                <a:effectLst/>
                <a:latin typeface="Segoe UI" panose="020B0502040204020203" pitchFamily="34" charset="0"/>
              </a:rPr>
              <a:t>Make sure you aren't posting personal info </a:t>
            </a:r>
            <a:r>
              <a:rPr lang="en-US" sz="1200" dirty="0" err="1">
                <a:effectLst/>
                <a:latin typeface="Segoe UI" panose="020B0502040204020203" pitchFamily="34" charset="0"/>
              </a:rPr>
              <a:t>ie</a:t>
            </a:r>
            <a:r>
              <a:rPr lang="en-US" sz="1200" dirty="0">
                <a:effectLst/>
                <a:latin typeface="Segoe UI" panose="020B0502040204020203" pitchFamily="34" charset="0"/>
              </a:rPr>
              <a:t> phone number, address, pics of kids, political views, etc. It may be beneficial to have conversations upfront about not adding them or not accepting them. Refer to organization rules or your personal boundaries.</a:t>
            </a:r>
            <a:endParaRPr lang="en-US" sz="12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7DB309D-13B0-4969-9EC6-54B1F36F6BC7}" type="slidenum">
              <a:rPr lang="en-US" smtClean="0"/>
              <a:t>30</a:t>
            </a:fld>
            <a:endParaRPr lang="en-US"/>
          </a:p>
        </p:txBody>
      </p:sp>
    </p:spTree>
    <p:extLst>
      <p:ext uri="{BB962C8B-B14F-4D97-AF65-F5344CB8AC3E}">
        <p14:creationId xmlns:p14="http://schemas.microsoft.com/office/powerpoint/2010/main" val="1510125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the scenario to a participant who had a terrible day and is really struggling.</a:t>
            </a:r>
          </a:p>
        </p:txBody>
      </p:sp>
      <p:sp>
        <p:nvSpPr>
          <p:cNvPr id="4" name="Slide Number Placeholder 3"/>
          <p:cNvSpPr>
            <a:spLocks noGrp="1"/>
          </p:cNvSpPr>
          <p:nvPr>
            <p:ph type="sldNum" sz="quarter" idx="5"/>
          </p:nvPr>
        </p:nvSpPr>
        <p:spPr/>
        <p:txBody>
          <a:bodyPr/>
          <a:lstStyle/>
          <a:p>
            <a:fld id="{47DB309D-13B0-4969-9EC6-54B1F36F6BC7}" type="slidenum">
              <a:rPr lang="en-US" smtClean="0"/>
              <a:t>31</a:t>
            </a:fld>
            <a:endParaRPr lang="en-US"/>
          </a:p>
        </p:txBody>
      </p:sp>
    </p:spTree>
    <p:extLst>
      <p:ext uri="{BB962C8B-B14F-4D97-AF65-F5344CB8AC3E}">
        <p14:creationId xmlns:p14="http://schemas.microsoft.com/office/powerpoint/2010/main" val="236079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0953A-BEBD-4772-A220-F61EA690D96A}" type="slidenum">
              <a:rPr lang="en-US" smtClean="0"/>
              <a:t>3</a:t>
            </a:fld>
            <a:endParaRPr lang="en-US"/>
          </a:p>
        </p:txBody>
      </p:sp>
    </p:spTree>
    <p:extLst>
      <p:ext uri="{BB962C8B-B14F-4D97-AF65-F5344CB8AC3E}">
        <p14:creationId xmlns:p14="http://schemas.microsoft.com/office/powerpoint/2010/main" val="2282850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blame and say, “It’s company policy.” One cigarette can open the door to asking for more. </a:t>
            </a:r>
          </a:p>
        </p:txBody>
      </p:sp>
      <p:sp>
        <p:nvSpPr>
          <p:cNvPr id="4" name="Slide Number Placeholder 3"/>
          <p:cNvSpPr>
            <a:spLocks noGrp="1"/>
          </p:cNvSpPr>
          <p:nvPr>
            <p:ph type="sldNum" sz="quarter" idx="5"/>
          </p:nvPr>
        </p:nvSpPr>
        <p:spPr/>
        <p:txBody>
          <a:bodyPr/>
          <a:lstStyle/>
          <a:p>
            <a:fld id="{47DB309D-13B0-4969-9EC6-54B1F36F6BC7}" type="slidenum">
              <a:rPr lang="en-US" smtClean="0"/>
              <a:t>32</a:t>
            </a:fld>
            <a:endParaRPr lang="en-US"/>
          </a:p>
        </p:txBody>
      </p:sp>
    </p:spTree>
    <p:extLst>
      <p:ext uri="{BB962C8B-B14F-4D97-AF65-F5344CB8AC3E}">
        <p14:creationId xmlns:p14="http://schemas.microsoft.com/office/powerpoint/2010/main" val="828454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cs typeface="Arial"/>
              </a:rPr>
              <a:t>How do you respond?</a:t>
            </a:r>
          </a:p>
        </p:txBody>
      </p:sp>
      <p:sp>
        <p:nvSpPr>
          <p:cNvPr id="4" name="Slide Number Placeholder 3"/>
          <p:cNvSpPr>
            <a:spLocks noGrp="1"/>
          </p:cNvSpPr>
          <p:nvPr>
            <p:ph type="sldNum" sz="quarter" idx="5"/>
          </p:nvPr>
        </p:nvSpPr>
        <p:spPr/>
        <p:txBody>
          <a:bodyPr/>
          <a:lstStyle/>
          <a:p>
            <a:fld id="{47DB309D-13B0-4969-9EC6-54B1F36F6BC7}" type="slidenum">
              <a:rPr lang="en-US" smtClean="0"/>
              <a:t>33</a:t>
            </a:fld>
            <a:endParaRPr lang="en-US"/>
          </a:p>
        </p:txBody>
      </p:sp>
    </p:spTree>
    <p:extLst>
      <p:ext uri="{BB962C8B-B14F-4D97-AF65-F5344CB8AC3E}">
        <p14:creationId xmlns:p14="http://schemas.microsoft.com/office/powerpoint/2010/main" val="3601786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Segoe UI" panose="020B0502040204020203" pitchFamily="34" charset="0"/>
              </a:rPr>
              <a:t>clear direct communication of boundary (call it inappropriate)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Segoe UI" panose="020B0502040204020203" pitchFamily="34" charset="0"/>
              </a:rPr>
              <a:t>transfer to another PSS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Segoe UI" panose="020B0502040204020203" pitchFamily="34" charset="0"/>
              </a:rPr>
              <a:t>document and communicate with supervisor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7DB309D-13B0-4969-9EC6-54B1F36F6BC7}" type="slidenum">
              <a:rPr lang="en-US" smtClean="0"/>
              <a:t>34</a:t>
            </a:fld>
            <a:endParaRPr lang="en-US"/>
          </a:p>
        </p:txBody>
      </p:sp>
    </p:spTree>
    <p:extLst>
      <p:ext uri="{BB962C8B-B14F-4D97-AF65-F5344CB8AC3E}">
        <p14:creationId xmlns:p14="http://schemas.microsoft.com/office/powerpoint/2010/main" val="923564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your resources and document!</a:t>
            </a:r>
          </a:p>
        </p:txBody>
      </p:sp>
      <p:sp>
        <p:nvSpPr>
          <p:cNvPr id="4" name="Slide Number Placeholder 3"/>
          <p:cNvSpPr>
            <a:spLocks noGrp="1"/>
          </p:cNvSpPr>
          <p:nvPr>
            <p:ph type="sldNum" sz="quarter" idx="5"/>
          </p:nvPr>
        </p:nvSpPr>
        <p:spPr/>
        <p:txBody>
          <a:bodyPr/>
          <a:lstStyle/>
          <a:p>
            <a:fld id="{7E30953A-BEBD-4772-A220-F61EA690D96A}" type="slidenum">
              <a:rPr lang="en-US" smtClean="0"/>
              <a:t>36</a:t>
            </a:fld>
            <a:endParaRPr lang="en-US"/>
          </a:p>
        </p:txBody>
      </p:sp>
    </p:spTree>
    <p:extLst>
      <p:ext uri="{BB962C8B-B14F-4D97-AF65-F5344CB8AC3E}">
        <p14:creationId xmlns:p14="http://schemas.microsoft.com/office/powerpoint/2010/main" val="50814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Advocating for yourself means speaking up for yourself.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Step 1: </a:t>
            </a:r>
            <a:r>
              <a:rPr lang="en-US" b="0" dirty="0"/>
              <a:t>Get specific about the problem or concern you have. </a:t>
            </a:r>
            <a:r>
              <a:rPr lang="en-US" dirty="0"/>
              <a:t>Clarity is critical, i</a:t>
            </a:r>
            <a:r>
              <a:rPr lang="en-US" dirty="0">
                <a:latin typeface="Aptos Display" panose="020B0004020202020204" pitchFamily="34" charset="0"/>
              </a:rPr>
              <a:t>f you’re not clear about your needs, you won’t be able to communicate them effectively.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Step 2: </a:t>
            </a:r>
            <a:r>
              <a:rPr lang="en-US" b="0" dirty="0"/>
              <a:t>Gossiping with your work best friend is not the solution. </a:t>
            </a:r>
            <a:r>
              <a:rPr lang="en-US" dirty="0"/>
              <a:t>State your needs clearly to the correct person. </a:t>
            </a:r>
            <a:r>
              <a:rPr lang="en-US" dirty="0">
                <a:latin typeface="Aptos Display" panose="020B0004020202020204" pitchFamily="34" charset="0"/>
              </a:rPr>
              <a:t>If you can’t state what the problem is, it can’t be addressed. </a:t>
            </a:r>
            <a:r>
              <a:rPr lang="en-US" dirty="0"/>
              <a:t>People are not mind readers. Use “I” statements and assertive communication. Document the conversation in an email or it never happened.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Step 3: </a:t>
            </a:r>
            <a:r>
              <a:rPr lang="en-US" dirty="0"/>
              <a:t>Be open-minded to solutions. Sometimes the solution creates new, unforeseen problems or conflict. Then you go back to step 1 and gain clarity on the new issue.</a:t>
            </a:r>
          </a:p>
          <a:p>
            <a:endParaRPr lang="en-US" dirty="0"/>
          </a:p>
        </p:txBody>
      </p:sp>
      <p:sp>
        <p:nvSpPr>
          <p:cNvPr id="4" name="Slide Number Placeholder 3"/>
          <p:cNvSpPr>
            <a:spLocks noGrp="1"/>
          </p:cNvSpPr>
          <p:nvPr>
            <p:ph type="sldNum" sz="quarter" idx="5"/>
          </p:nvPr>
        </p:nvSpPr>
        <p:spPr/>
        <p:txBody>
          <a:bodyPr/>
          <a:lstStyle/>
          <a:p>
            <a:fld id="{7E30953A-BEBD-4772-A220-F61EA690D96A}" type="slidenum">
              <a:rPr lang="en-US" smtClean="0"/>
              <a:t>37</a:t>
            </a:fld>
            <a:endParaRPr lang="en-US"/>
          </a:p>
        </p:txBody>
      </p:sp>
    </p:spTree>
    <p:extLst>
      <p:ext uri="{BB962C8B-B14F-4D97-AF65-F5344CB8AC3E}">
        <p14:creationId xmlns:p14="http://schemas.microsoft.com/office/powerpoint/2010/main" val="3985871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Having a conversation with your supervisor can be intimidating. Let’s walk through different communication styles.</a:t>
            </a:r>
          </a:p>
          <a:p>
            <a:endParaRPr lang="en-US" b="1" u="sng" dirty="0"/>
          </a:p>
          <a:p>
            <a:r>
              <a:rPr lang="en-US" b="1" u="sng" dirty="0"/>
              <a:t>Passive communication </a:t>
            </a:r>
            <a:r>
              <a:rPr lang="en-US" dirty="0"/>
              <a:t>– Can be silence or agreeing no matter the situation. Not expressing feelings or needs, ignoring your own rights. Passive communicators might have a fear of speaking up. This can lead to misunderstandings and resentment. Being passive can be the safer communication option if you are dealing with someone who is hostile.</a:t>
            </a:r>
          </a:p>
          <a:p>
            <a:endParaRPr lang="en-US" dirty="0"/>
          </a:p>
          <a:p>
            <a:r>
              <a:rPr lang="en-US" b="1" u="sng" dirty="0"/>
              <a:t>Passive-aggressive</a:t>
            </a:r>
            <a:r>
              <a:rPr lang="en-US" dirty="0"/>
              <a:t> – Appears passive on the surface, but subtly acting out of anger. Instead of directly communicating feelings/needs, this communication style exerts control over others by using sarcasm, indirect communication, or avoiding the conversation. It can be manipulative to appear one way and act in another to acquire the desired outcome for yourself.</a:t>
            </a:r>
          </a:p>
          <a:p>
            <a:endParaRPr lang="en-US" dirty="0"/>
          </a:p>
          <a:p>
            <a:r>
              <a:rPr lang="en-US" dirty="0"/>
              <a:t>Passive-aggressive communication is likely to interfere and undermine healthy relationships.</a:t>
            </a:r>
          </a:p>
          <a:p>
            <a:endParaRPr lang="en-US" dirty="0"/>
          </a:p>
          <a:p>
            <a:endParaRPr lang="en-US" dirty="0"/>
          </a:p>
          <a:p>
            <a:r>
              <a:rPr lang="en-US" b="1" u="sng" dirty="0"/>
              <a:t>Aggressive</a:t>
            </a:r>
            <a:r>
              <a:rPr lang="en-US" dirty="0"/>
              <a:t> – good for honest, direct expression of needs but it happens at the expense of others and ignores the other person’s rights in order to support your own. Someone who is aggressive is often defensive or hostile when confronted by others, and their communication style often alienates and hurts others.</a:t>
            </a:r>
          </a:p>
          <a:p>
            <a:endParaRPr lang="en-US" dirty="0"/>
          </a:p>
          <a:p>
            <a:endParaRPr lang="en-US" dirty="0"/>
          </a:p>
          <a:p>
            <a:r>
              <a:rPr lang="en-US" b="1" u="sng" dirty="0"/>
              <a:t>Assertive</a:t>
            </a:r>
            <a:r>
              <a:rPr lang="en-US" dirty="0"/>
              <a:t> is the goal! It is most likely to lead to respectful, long-term relationships, and the communication to strive for. It involves direct, honest communication that is delivered in a respectful and appropriate manner. You can do both—express your needs and respectfully make space for someone else’s needs. May not be effective when interacting with individuals who threaten your personal safety. Assertive communication may be misinterpreted as aggressive, people who present as feminine and people of color are often mislabeled as a result.</a:t>
            </a:r>
          </a:p>
          <a:p>
            <a:endParaRPr lang="en-US" dirty="0"/>
          </a:p>
          <a:p>
            <a:r>
              <a:rPr lang="en-US" dirty="0"/>
              <a:t>Most of us don’t use a single communication style in every interaction. Although assertive communication is the goal, passive and aggressive styles might work better on some occasions, for example, if you’re afraid of being harmed and want to avoid violence.</a:t>
            </a:r>
          </a:p>
          <a:p>
            <a:endParaRPr lang="en-US" dirty="0"/>
          </a:p>
        </p:txBody>
      </p:sp>
      <p:sp>
        <p:nvSpPr>
          <p:cNvPr id="4" name="Slide Number Placeholder 3"/>
          <p:cNvSpPr>
            <a:spLocks noGrp="1"/>
          </p:cNvSpPr>
          <p:nvPr>
            <p:ph type="sldNum" sz="quarter" idx="5"/>
          </p:nvPr>
        </p:nvSpPr>
        <p:spPr/>
        <p:txBody>
          <a:bodyPr/>
          <a:lstStyle/>
          <a:p>
            <a:fld id="{7E30953A-BEBD-4772-A220-F61EA690D96A}" type="slidenum">
              <a:rPr lang="en-US" smtClean="0"/>
              <a:t>38</a:t>
            </a:fld>
            <a:endParaRPr lang="en-US"/>
          </a:p>
        </p:txBody>
      </p:sp>
    </p:spTree>
    <p:extLst>
      <p:ext uri="{BB962C8B-B14F-4D97-AF65-F5344CB8AC3E}">
        <p14:creationId xmlns:p14="http://schemas.microsoft.com/office/powerpoint/2010/main" val="1236059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ongoing process. Reassess the circumstances as you acquire new information. When your emotions surface, be willing to learn from them.</a:t>
            </a:r>
          </a:p>
        </p:txBody>
      </p:sp>
      <p:sp>
        <p:nvSpPr>
          <p:cNvPr id="4" name="Slide Number Placeholder 3"/>
          <p:cNvSpPr>
            <a:spLocks noGrp="1"/>
          </p:cNvSpPr>
          <p:nvPr>
            <p:ph type="sldNum" sz="quarter" idx="5"/>
          </p:nvPr>
        </p:nvSpPr>
        <p:spPr/>
        <p:txBody>
          <a:bodyPr/>
          <a:lstStyle/>
          <a:p>
            <a:fld id="{7E30953A-BEBD-4772-A220-F61EA690D96A}" type="slidenum">
              <a:rPr lang="en-US" smtClean="0"/>
              <a:t>39</a:t>
            </a:fld>
            <a:endParaRPr lang="en-US"/>
          </a:p>
        </p:txBody>
      </p:sp>
    </p:spTree>
    <p:extLst>
      <p:ext uri="{BB962C8B-B14F-4D97-AF65-F5344CB8AC3E}">
        <p14:creationId xmlns:p14="http://schemas.microsoft.com/office/powerpoint/2010/main" val="4196441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be effective peer support specialists, we need to prioritize our own self-care and recovery.</a:t>
            </a:r>
          </a:p>
          <a:p>
            <a:endParaRPr lang="en-US" dirty="0"/>
          </a:p>
          <a:p>
            <a:pPr marR="0" lvl="0">
              <a:lnSpc>
                <a:spcPct val="115000"/>
              </a:lnSpc>
              <a:spcBef>
                <a:spcPts val="0"/>
              </a:spcBef>
              <a:spcAft>
                <a:spcPts val="0"/>
              </a:spcAft>
            </a:pPr>
            <a:r>
              <a:rPr lang="en-US" sz="1200" u="none" strike="noStrike" dirty="0">
                <a:effectLst/>
                <a:latin typeface="Arial" panose="020B0604020202020204" pitchFamily="34" charset="0"/>
                <a:ea typeface="Arial" panose="020B0604020202020204" pitchFamily="34" charset="0"/>
              </a:rPr>
              <a:t>Put the oxygen mask on yourself first.</a:t>
            </a:r>
          </a:p>
          <a:p>
            <a:pPr marR="0" lvl="0">
              <a:lnSpc>
                <a:spcPct val="115000"/>
              </a:lnSpc>
              <a:spcBef>
                <a:spcPts val="0"/>
              </a:spcBef>
              <a:spcAft>
                <a:spcPts val="0"/>
              </a:spcAft>
            </a:pPr>
            <a:endParaRPr lang="en-US" dirty="0">
              <a:latin typeface="Arial" panose="020B0604020202020204" pitchFamily="34" charset="0"/>
              <a:ea typeface="Arial" panose="020B0604020202020204" pitchFamily="34" charset="0"/>
            </a:endParaRPr>
          </a:p>
          <a:p>
            <a:pPr marR="0" lvl="0">
              <a:lnSpc>
                <a:spcPct val="115000"/>
              </a:lnSpc>
              <a:spcBef>
                <a:spcPts val="0"/>
              </a:spcBef>
              <a:spcAft>
                <a:spcPts val="0"/>
              </a:spcAft>
            </a:pPr>
            <a:r>
              <a:rPr lang="en-US" sz="1200" u="none" strike="noStrike" dirty="0">
                <a:effectLst/>
                <a:latin typeface="Arial" panose="020B0604020202020204" pitchFamily="34" charset="0"/>
                <a:ea typeface="Arial" panose="020B0604020202020204" pitchFamily="34" charset="0"/>
              </a:rPr>
              <a:t>I want you to have the best of me, not the rest of me.</a:t>
            </a:r>
          </a:p>
          <a:p>
            <a:pPr marR="0" lvl="0">
              <a:lnSpc>
                <a:spcPct val="115000"/>
              </a:lnSpc>
              <a:spcBef>
                <a:spcPts val="0"/>
              </a:spcBef>
              <a:spcAft>
                <a:spcPts val="0"/>
              </a:spcAft>
            </a:pPr>
            <a:endParaRPr lang="en-US" dirty="0">
              <a:latin typeface="Arial" panose="020B0604020202020204" pitchFamily="34" charset="0"/>
              <a:ea typeface="Arial" panose="020B0604020202020204" pitchFamily="34" charset="0"/>
            </a:endParaRPr>
          </a:p>
          <a:p>
            <a:pPr marR="0" lvl="0">
              <a:lnSpc>
                <a:spcPct val="115000"/>
              </a:lnSpc>
              <a:spcBef>
                <a:spcPts val="0"/>
              </a:spcBef>
              <a:spcAft>
                <a:spcPts val="0"/>
              </a:spcAft>
            </a:pPr>
            <a:r>
              <a:rPr lang="en-US" sz="1200" u="none" strike="noStrike" dirty="0">
                <a:effectLst/>
                <a:latin typeface="Arial" panose="020B0604020202020204" pitchFamily="34" charset="0"/>
                <a:ea typeface="Arial" panose="020B0604020202020204" pitchFamily="34" charset="0"/>
              </a:rPr>
              <a:t>Don’t set yourself on fire to keep others warm.</a:t>
            </a:r>
          </a:p>
          <a:p>
            <a:pPr marR="0" lvl="0">
              <a:lnSpc>
                <a:spcPct val="115000"/>
              </a:lnSpc>
              <a:spcBef>
                <a:spcPts val="0"/>
              </a:spcBef>
              <a:spcAft>
                <a:spcPts val="0"/>
              </a:spcAft>
            </a:pPr>
            <a:endParaRPr lang="en-US" sz="1200" u="none" strike="noStrike" dirty="0">
              <a:effectLst/>
              <a:latin typeface="Arial" panose="020B0604020202020204" pitchFamily="34" charset="0"/>
              <a:ea typeface="Arial" panose="020B0604020202020204" pitchFamily="34" charset="0"/>
            </a:endParaRPr>
          </a:p>
          <a:p>
            <a:pPr marR="0" lvl="0">
              <a:lnSpc>
                <a:spcPct val="115000"/>
              </a:lnSpc>
              <a:spcBef>
                <a:spcPts val="0"/>
              </a:spcBef>
              <a:spcAft>
                <a:spcPts val="0"/>
              </a:spcAft>
            </a:pPr>
            <a:r>
              <a:rPr lang="en-US" sz="1200" u="none" strike="noStrike" dirty="0">
                <a:effectLst/>
                <a:latin typeface="Arial" panose="020B0604020202020204" pitchFamily="34" charset="0"/>
                <a:ea typeface="Arial" panose="020B0604020202020204" pitchFamily="34" charset="0"/>
              </a:rPr>
              <a:t>You cannot help others without helping yourself.</a:t>
            </a:r>
          </a:p>
          <a:p>
            <a:endParaRPr lang="en-US" dirty="0"/>
          </a:p>
        </p:txBody>
      </p:sp>
      <p:sp>
        <p:nvSpPr>
          <p:cNvPr id="4" name="Slide Number Placeholder 3"/>
          <p:cNvSpPr>
            <a:spLocks noGrp="1"/>
          </p:cNvSpPr>
          <p:nvPr>
            <p:ph type="sldNum" sz="quarter" idx="5"/>
          </p:nvPr>
        </p:nvSpPr>
        <p:spPr/>
        <p:txBody>
          <a:bodyPr/>
          <a:lstStyle/>
          <a:p>
            <a:fld id="{7E30953A-BEBD-4772-A220-F61EA690D96A}" type="slidenum">
              <a:rPr lang="en-US" smtClean="0"/>
              <a:t>40</a:t>
            </a:fld>
            <a:endParaRPr lang="en-US"/>
          </a:p>
        </p:txBody>
      </p:sp>
    </p:spTree>
    <p:extLst>
      <p:ext uri="{BB962C8B-B14F-4D97-AF65-F5344CB8AC3E}">
        <p14:creationId xmlns:p14="http://schemas.microsoft.com/office/powerpoint/2010/main" val="145300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be effective peer support specialists, we need to prioritize our own self-care and recovery.</a:t>
            </a:r>
          </a:p>
          <a:p>
            <a:pPr marR="0" lvl="0">
              <a:lnSpc>
                <a:spcPct val="115000"/>
              </a:lnSpc>
              <a:spcBef>
                <a:spcPts val="0"/>
              </a:spcBef>
              <a:spcAft>
                <a:spcPts val="0"/>
              </a:spcAft>
            </a:pPr>
            <a:endParaRPr lang="en-US" dirty="0">
              <a:latin typeface="Arial" panose="020B0604020202020204" pitchFamily="34" charset="0"/>
              <a:ea typeface="Arial" panose="020B0604020202020204" pitchFamily="34" charset="0"/>
            </a:endParaRPr>
          </a:p>
          <a:p>
            <a:pPr marR="0" lvl="0">
              <a:lnSpc>
                <a:spcPct val="115000"/>
              </a:lnSpc>
              <a:spcBef>
                <a:spcPts val="0"/>
              </a:spcBef>
              <a:spcAft>
                <a:spcPts val="0"/>
              </a:spcAft>
            </a:pPr>
            <a:r>
              <a:rPr lang="en-US" sz="1200" u="none" strike="noStrike" dirty="0">
                <a:effectLst/>
                <a:latin typeface="Arial" panose="020B0604020202020204" pitchFamily="34" charset="0"/>
                <a:ea typeface="Arial" panose="020B0604020202020204" pitchFamily="34" charset="0"/>
              </a:rPr>
              <a:t>Work on the relationship with yourself. It’s the longest one you’re going to have.</a:t>
            </a:r>
          </a:p>
          <a:p>
            <a:endParaRPr lang="en-US" dirty="0"/>
          </a:p>
        </p:txBody>
      </p:sp>
      <p:sp>
        <p:nvSpPr>
          <p:cNvPr id="4" name="Slide Number Placeholder 3"/>
          <p:cNvSpPr>
            <a:spLocks noGrp="1"/>
          </p:cNvSpPr>
          <p:nvPr>
            <p:ph type="sldNum" sz="quarter" idx="5"/>
          </p:nvPr>
        </p:nvSpPr>
        <p:spPr/>
        <p:txBody>
          <a:bodyPr/>
          <a:lstStyle/>
          <a:p>
            <a:fld id="{7E30953A-BEBD-4772-A220-F61EA690D96A}" type="slidenum">
              <a:rPr lang="en-US" smtClean="0"/>
              <a:t>41</a:t>
            </a:fld>
            <a:endParaRPr lang="en-US"/>
          </a:p>
        </p:txBody>
      </p:sp>
    </p:spTree>
    <p:extLst>
      <p:ext uri="{BB962C8B-B14F-4D97-AF65-F5344CB8AC3E}">
        <p14:creationId xmlns:p14="http://schemas.microsoft.com/office/powerpoint/2010/main" val="926972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Evaluation link: </a:t>
            </a:r>
            <a:r>
              <a:rPr lang="en-US" sz="1800" u="sng" kern="10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https://qualtricsxm6yh3ssdyd.qualtrics.com/jfe/form/SV_6yxxbbx7vzVEzvU</a:t>
            </a:r>
            <a:endParaRPr lang="en-US" sz="1800" kern="100">
              <a:effectLst/>
              <a:latin typeface="Calibri" panose="020F050202020403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E30953A-BEBD-4772-A220-F61EA690D96A}" type="slidenum">
              <a:rPr lang="en-US" smtClean="0"/>
              <a:t>43</a:t>
            </a:fld>
            <a:endParaRPr lang="en-US"/>
          </a:p>
        </p:txBody>
      </p:sp>
    </p:spTree>
    <p:extLst>
      <p:ext uri="{BB962C8B-B14F-4D97-AF65-F5344CB8AC3E}">
        <p14:creationId xmlns:p14="http://schemas.microsoft.com/office/powerpoint/2010/main" val="9783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Arial" panose="020B0604020202020204" pitchFamily="34" charset="0"/>
              </a:rPr>
              <a:t>It’s easy to dismiss </a:t>
            </a:r>
            <a:r>
              <a:rPr lang="en-US" i="1" dirty="0">
                <a:latin typeface="Arial" panose="020B0604020202020204" pitchFamily="34" charset="0"/>
                <a:ea typeface="Arial" panose="020B0604020202020204" pitchFamily="34" charset="0"/>
              </a:rPr>
              <a:t>self-care</a:t>
            </a:r>
            <a:r>
              <a:rPr lang="en-US" i="0" dirty="0">
                <a:latin typeface="Arial" panose="020B0604020202020204" pitchFamily="34" charset="0"/>
                <a:ea typeface="Arial" panose="020B0604020202020204" pitchFamily="34" charset="0"/>
              </a:rPr>
              <a:t> as a trendy buzzword, or popular armchair therapy term, but their importance is critical for wellness, recovery, and a healthy workplace. Self-care became a topic of more rigorous study in the late 1990s when therapists were experiencing secondary trauma from clients and burnout/compassion fatigue were identified as workplace hazards (Butler et al.,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7E30953A-BEBD-4772-A220-F61EA690D96A}" type="slidenum">
              <a:rPr lang="en-US" smtClean="0"/>
              <a:t>4</a:t>
            </a:fld>
            <a:endParaRPr lang="en-US"/>
          </a:p>
        </p:txBody>
      </p:sp>
    </p:spTree>
    <p:extLst>
      <p:ext uri="{BB962C8B-B14F-4D97-AF65-F5344CB8AC3E}">
        <p14:creationId xmlns:p14="http://schemas.microsoft.com/office/powerpoint/2010/main" val="76608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CBCD5-1201-0B09-8D63-12CC003A4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D4CC2-F6EB-710E-BB26-4B7D3E4395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600524-65D9-E33D-3FE8-FDA43FC849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Arial" panose="020B0604020202020204" pitchFamily="34" charset="0"/>
                <a:ea typeface="Arial" panose="020B0604020202020204" pitchFamily="34" charset="0"/>
              </a:rPr>
              <a:t>Peer support specialist is a difficult job. A study at the University of Rhode Island (Tate et al., 2021) conducted a statewide evaluation of peer recovery support services. They recruited participants from organizations from across the state and they completed a questionnaire that evaluated both their personal and work environment. The results will not surprise peer support specialists. Peers who participated in the study reported (listed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Arial" panose="020B0604020202020204" pitchFamily="34" charset="0"/>
                <a:ea typeface="Arial" panose="020B0604020202020204" pitchFamily="34" charset="0"/>
              </a:rPr>
              <a:t>Your feelings are valid and common among the helping professions!</a:t>
            </a:r>
            <a:endParaRPr lang="en-US" dirty="0">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C5461C87-EC07-337F-D036-76BDEC4FFDCC}"/>
              </a:ext>
            </a:extLst>
          </p:cNvPr>
          <p:cNvSpPr>
            <a:spLocks noGrp="1"/>
          </p:cNvSpPr>
          <p:nvPr>
            <p:ph type="sldNum" sz="quarter" idx="5"/>
          </p:nvPr>
        </p:nvSpPr>
        <p:spPr/>
        <p:txBody>
          <a:bodyPr/>
          <a:lstStyle/>
          <a:p>
            <a:fld id="{7E30953A-BEBD-4772-A220-F61EA690D96A}" type="slidenum">
              <a:rPr lang="en-US" smtClean="0"/>
              <a:t>5</a:t>
            </a:fld>
            <a:endParaRPr lang="en-US"/>
          </a:p>
        </p:txBody>
      </p:sp>
    </p:spTree>
    <p:extLst>
      <p:ext uri="{BB962C8B-B14F-4D97-AF65-F5344CB8AC3E}">
        <p14:creationId xmlns:p14="http://schemas.microsoft.com/office/powerpoint/2010/main" val="436095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Arial" panose="020B0604020202020204" pitchFamily="34" charset="0"/>
              </a:rPr>
              <a:t>Share John’s story. He was excited to be hired as a peer support specialist, grateful for a second chance at employment, and eager to prove himself. John had a great attitude during training, was engaged, approachable, and kind to everyone. He started working at a syringe services program (SSP) and the staff there were thrilled about John’s positivity and reliability, and he made many meaningful connections with his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Arial" panose="020B0604020202020204" pitchFamily="34" charset="0"/>
              </a:rPr>
              <a:t>One day, three months later, someone noticed John’s mugshot on the local jail register. John experienced return to use, and it came as a shock to everyone who knew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Arial" panose="020B0604020202020204" pitchFamily="34" charset="0"/>
              </a:rPr>
              <a:t>When asked what happened, John shared that he started feeling depressed after working at the SSP for a couple of months. He started to isolate, he didn’t want to see his friends and stopped going to church. Soon he began drinking and after a couple of weeks he acquired opiates. John said he waited for his friends to notice he was struggling, but no one checked on him, and he felt even more depressed.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Arial" panose="020B0604020202020204" pitchFamily="34" charset="0"/>
              </a:rPr>
              <a:t>When asked why he didn’t ask for help, John said, “I thought I had to be </a:t>
            </a:r>
            <a:r>
              <a:rPr lang="en-US" b="1" dirty="0">
                <a:latin typeface="Arial" panose="020B0604020202020204" pitchFamily="34" charset="0"/>
                <a:ea typeface="Arial" panose="020B0604020202020204" pitchFamily="34" charset="0"/>
              </a:rPr>
              <a:t>the strong one</a:t>
            </a:r>
            <a:r>
              <a:rPr lang="en-US" dirty="0">
                <a:latin typeface="Arial" panose="020B0604020202020204" pitchFamily="34" charset="0"/>
                <a:ea typeface="Arial" panose="020B0604020202020204" pitchFamily="34" charset="0"/>
              </a:rPr>
              <a:t>. I thought that was my job as a peer support specialist. No one is supposed to see me struggle.”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Arial" panose="020B0604020202020204" pitchFamily="34" charset="0"/>
              </a:rPr>
              <a:t>This is a common story among peer support specialists. Although we do </a:t>
            </a:r>
            <a:r>
              <a:rPr lang="en-US" sz="1200" u="none" strike="noStrike" dirty="0">
                <a:effectLst/>
                <a:latin typeface="Arial" panose="020B0604020202020204" pitchFamily="34" charset="0"/>
                <a:ea typeface="Arial" panose="020B0604020202020204" pitchFamily="34" charset="0"/>
              </a:rPr>
              <a:t>need friends, support systems, and community as part of a self-care plan, </a:t>
            </a:r>
            <a:r>
              <a:rPr lang="en-US" sz="1200" b="1" u="none" strike="noStrike" dirty="0">
                <a:effectLst/>
                <a:latin typeface="Arial" panose="020B0604020202020204" pitchFamily="34" charset="0"/>
                <a:ea typeface="Arial" panose="020B0604020202020204" pitchFamily="34" charset="0"/>
              </a:rPr>
              <a:t>no one can do the work of self-care for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Arial" panose="020B0604020202020204" pitchFamily="34" charset="0"/>
                <a:ea typeface="Arial" panose="020B0604020202020204" pitchFamily="34" charset="0"/>
              </a:rPr>
              <a:t>There are many barriers to self-care and we’ll discuss those today. This training is intended to encourage you to create a self-care practice for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7E30953A-BEBD-4772-A220-F61EA690D96A}" type="slidenum">
              <a:rPr lang="en-US" smtClean="0"/>
              <a:t>6</a:t>
            </a:fld>
            <a:endParaRPr lang="en-US"/>
          </a:p>
        </p:txBody>
      </p:sp>
    </p:spTree>
    <p:extLst>
      <p:ext uri="{BB962C8B-B14F-4D97-AF65-F5344CB8AC3E}">
        <p14:creationId xmlns:p14="http://schemas.microsoft.com/office/powerpoint/2010/main" val="41665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attendees a minute to think and then ask them to put their responses in the chat (virtual) or create a list (in-person).</a:t>
            </a:r>
          </a:p>
          <a:p>
            <a:endParaRPr lang="en-US" sz="1200" b="1" u="none" strike="noStrike" dirty="0">
              <a:effectLst/>
              <a:latin typeface="Aptos Display" panose="020B0004020202020204" pitchFamily="34" charset="0"/>
              <a:ea typeface="Arial" panose="020B0604020202020204" pitchFamily="34" charset="0"/>
            </a:endParaRPr>
          </a:p>
          <a:p>
            <a:r>
              <a:rPr lang="en-US" sz="1200" b="1" u="none" strike="noStrike" dirty="0">
                <a:effectLst/>
                <a:latin typeface="Aptos Display" panose="020B0004020202020204" pitchFamily="34" charset="0"/>
                <a:ea typeface="Arial" panose="020B0604020202020204" pitchFamily="34" charset="0"/>
              </a:rPr>
              <a:t>What does it feel like when I am not taking care of myself (emotions)?</a:t>
            </a:r>
          </a:p>
          <a:p>
            <a:endParaRPr lang="en-US" sz="1200" b="1" u="none" strike="noStrike" dirty="0">
              <a:effectLst/>
              <a:latin typeface="Aptos Display" panose="020B0004020202020204" pitchFamily="34" charset="0"/>
              <a:ea typeface="Arial" panose="020B0604020202020204" pitchFamily="34" charset="0"/>
            </a:endParaRPr>
          </a:p>
          <a:p>
            <a:r>
              <a:rPr lang="en-US" sz="1200" b="0" u="none" strike="noStrike" dirty="0">
                <a:effectLst/>
                <a:latin typeface="Aptos Display" panose="020B0004020202020204" pitchFamily="34" charset="0"/>
                <a:ea typeface="Arial" panose="020B0604020202020204" pitchFamily="34" charset="0"/>
              </a:rPr>
              <a:t>Examples: irritable, exhausted, anxious</a:t>
            </a:r>
          </a:p>
          <a:p>
            <a:endParaRPr lang="en-US" sz="1200" b="1" u="none" strike="noStrike" dirty="0">
              <a:effectLst/>
              <a:latin typeface="Aptos Display" panose="020B0004020202020204" pitchFamily="34" charset="0"/>
              <a:ea typeface="Arial" panose="020B0604020202020204" pitchFamily="34" charset="0"/>
            </a:endParaRPr>
          </a:p>
          <a:p>
            <a:r>
              <a:rPr lang="en-US" sz="1200" b="1" u="none" strike="noStrike" dirty="0">
                <a:effectLst/>
                <a:latin typeface="Aptos Display" panose="020B0004020202020204" pitchFamily="34" charset="0"/>
                <a:ea typeface="Arial" panose="020B0604020202020204" pitchFamily="34" charset="0"/>
              </a:rPr>
              <a:t>What are my warning signs and signals (behaviors)?</a:t>
            </a:r>
          </a:p>
          <a:p>
            <a:endParaRPr lang="en-US" sz="1200" b="1" u="none" strike="noStrike" dirty="0">
              <a:effectLst/>
              <a:latin typeface="Aptos Display" panose="020B0004020202020204" pitchFamily="34" charset="0"/>
              <a:ea typeface="Arial" panose="020B0604020202020204" pitchFamily="34" charset="0"/>
            </a:endParaRPr>
          </a:p>
          <a:p>
            <a:r>
              <a:rPr lang="en-US" sz="1200" b="0" u="none" strike="noStrike" dirty="0">
                <a:effectLst/>
                <a:latin typeface="Aptos Display" panose="020B0004020202020204" pitchFamily="34" charset="0"/>
                <a:ea typeface="Arial" panose="020B0604020202020204" pitchFamily="34" charset="0"/>
              </a:rPr>
              <a:t>Examples: excessive sleeping, yelling at the dog, not listening to the radio, not enjoying things I used to like</a:t>
            </a:r>
          </a:p>
          <a:p>
            <a:endParaRPr lang="en-US" sz="1200" b="1" u="none" strike="noStrike" dirty="0">
              <a:effectLst/>
              <a:latin typeface="Aptos Display" panose="020B0004020202020204" pitchFamily="34" charset="0"/>
              <a:ea typeface="Arial" panose="020B0604020202020204" pitchFamily="34" charset="0"/>
            </a:endParaRPr>
          </a:p>
          <a:p>
            <a:r>
              <a:rPr lang="en-US" sz="1200" b="1" dirty="0">
                <a:latin typeface="Aptos Display" panose="020B0004020202020204" pitchFamily="34" charset="0"/>
                <a:ea typeface="Arial" panose="020B0604020202020204" pitchFamily="34" charset="0"/>
              </a:rPr>
              <a:t>How do I know when it’s time to take action to care for myself (that ah-ha moment when self-care needs to be prioritized)?</a:t>
            </a:r>
          </a:p>
          <a:p>
            <a:endParaRPr lang="en-US" sz="1200" b="1" dirty="0">
              <a:latin typeface="Aptos Display" panose="020B0004020202020204" pitchFamily="34" charset="0"/>
            </a:endParaRPr>
          </a:p>
          <a:p>
            <a:r>
              <a:rPr lang="en-US" b="0" dirty="0">
                <a:latin typeface="Aptos Display" panose="020B0004020202020204" pitchFamily="34" charset="0"/>
              </a:rPr>
              <a:t>Examples: Turning to problematic behaviors from addiction (such as lying, avoiding people/isolating), realizing I’m not listening to participants/zoning out, “Sometimes I don’t know until someone points it out”</a:t>
            </a:r>
            <a:endParaRPr lang="en-US" b="0" dirty="0"/>
          </a:p>
        </p:txBody>
      </p:sp>
      <p:sp>
        <p:nvSpPr>
          <p:cNvPr id="4" name="Slide Number Placeholder 3"/>
          <p:cNvSpPr>
            <a:spLocks noGrp="1"/>
          </p:cNvSpPr>
          <p:nvPr>
            <p:ph type="sldNum" sz="quarter" idx="5"/>
          </p:nvPr>
        </p:nvSpPr>
        <p:spPr/>
        <p:txBody>
          <a:bodyPr/>
          <a:lstStyle/>
          <a:p>
            <a:fld id="{7E30953A-BEBD-4772-A220-F61EA690D96A}" type="slidenum">
              <a:rPr lang="en-US" smtClean="0"/>
              <a:t>7</a:t>
            </a:fld>
            <a:endParaRPr lang="en-US"/>
          </a:p>
        </p:txBody>
      </p:sp>
    </p:spTree>
    <p:extLst>
      <p:ext uri="{BB962C8B-B14F-4D97-AF65-F5344CB8AC3E}">
        <p14:creationId xmlns:p14="http://schemas.microsoft.com/office/powerpoint/2010/main" val="17222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0953A-BEBD-4772-A220-F61EA690D96A}" type="slidenum">
              <a:rPr lang="en-US" smtClean="0"/>
              <a:t>8</a:t>
            </a:fld>
            <a:endParaRPr lang="en-US"/>
          </a:p>
        </p:txBody>
      </p:sp>
    </p:spTree>
    <p:extLst>
      <p:ext uri="{BB962C8B-B14F-4D97-AF65-F5344CB8AC3E}">
        <p14:creationId xmlns:p14="http://schemas.microsoft.com/office/powerpoint/2010/main" val="2218286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can do self-care for us, but we don’t have to do it alone. Encourage the attendees to seek professional help for mental and physical concerns. </a:t>
            </a:r>
          </a:p>
        </p:txBody>
      </p:sp>
      <p:sp>
        <p:nvSpPr>
          <p:cNvPr id="4" name="Slide Number Placeholder 3"/>
          <p:cNvSpPr>
            <a:spLocks noGrp="1"/>
          </p:cNvSpPr>
          <p:nvPr>
            <p:ph type="sldNum" sz="quarter" idx="5"/>
          </p:nvPr>
        </p:nvSpPr>
        <p:spPr/>
        <p:txBody>
          <a:bodyPr/>
          <a:lstStyle/>
          <a:p>
            <a:fld id="{7E30953A-BEBD-4772-A220-F61EA690D96A}" type="slidenum">
              <a:rPr lang="en-US" smtClean="0"/>
              <a:t>9</a:t>
            </a:fld>
            <a:endParaRPr lang="en-US"/>
          </a:p>
        </p:txBody>
      </p:sp>
    </p:spTree>
    <p:extLst>
      <p:ext uri="{BB962C8B-B14F-4D97-AF65-F5344CB8AC3E}">
        <p14:creationId xmlns:p14="http://schemas.microsoft.com/office/powerpoint/2010/main" val="2038509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50DF-5C6B-4B91-0FF7-57FC13CDCC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489AC9-A3CD-8791-B94B-339DF91B5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E72339-ABE5-29B7-BD45-D093302DC471}"/>
              </a:ext>
            </a:extLst>
          </p:cNvPr>
          <p:cNvSpPr>
            <a:spLocks noGrp="1"/>
          </p:cNvSpPr>
          <p:nvPr>
            <p:ph type="dt" sz="half" idx="10"/>
          </p:nvPr>
        </p:nvSpPr>
        <p:spPr/>
        <p:txBody>
          <a:bodyPr/>
          <a:lstStyle/>
          <a:p>
            <a:fld id="{3A376744-58E3-4F6F-91EF-64F6C824766D}" type="datetimeFigureOut">
              <a:rPr lang="en-US" smtClean="0"/>
              <a:t>12/5/2024</a:t>
            </a:fld>
            <a:endParaRPr lang="en-US"/>
          </a:p>
        </p:txBody>
      </p:sp>
      <p:sp>
        <p:nvSpPr>
          <p:cNvPr id="5" name="Footer Placeholder 4">
            <a:extLst>
              <a:ext uri="{FF2B5EF4-FFF2-40B4-BE49-F238E27FC236}">
                <a16:creationId xmlns:a16="http://schemas.microsoft.com/office/drawing/2014/main" id="{B6ED11A3-FFD3-F05C-BEF9-11700C4CA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157C9-7802-6F35-7754-B6DAEC2586E5}"/>
              </a:ext>
            </a:extLst>
          </p:cNvPr>
          <p:cNvSpPr>
            <a:spLocks noGrp="1"/>
          </p:cNvSpPr>
          <p:nvPr>
            <p:ph type="sldNum" sz="quarter" idx="12"/>
          </p:nvPr>
        </p:nvSpPr>
        <p:spPr/>
        <p:txBody>
          <a:bodyPr/>
          <a:lstStyle/>
          <a:p>
            <a:fld id="{17F73D27-1D72-41F1-8ACD-985663EF5869}" type="slidenum">
              <a:rPr lang="en-US" smtClean="0"/>
              <a:t>‹#›</a:t>
            </a:fld>
            <a:endParaRPr lang="en-US"/>
          </a:p>
        </p:txBody>
      </p:sp>
    </p:spTree>
    <p:extLst>
      <p:ext uri="{BB962C8B-B14F-4D97-AF65-F5344CB8AC3E}">
        <p14:creationId xmlns:p14="http://schemas.microsoft.com/office/powerpoint/2010/main" val="140480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C818-5A15-3004-5960-D18F868802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6138E6-4FD4-66FC-CB49-61506D7FFD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81E1-105D-D8CB-9158-833EEEC1C958}"/>
              </a:ext>
            </a:extLst>
          </p:cNvPr>
          <p:cNvSpPr>
            <a:spLocks noGrp="1"/>
          </p:cNvSpPr>
          <p:nvPr>
            <p:ph type="dt" sz="half" idx="10"/>
          </p:nvPr>
        </p:nvSpPr>
        <p:spPr/>
        <p:txBody>
          <a:bodyPr/>
          <a:lstStyle/>
          <a:p>
            <a:fld id="{3A376744-58E3-4F6F-91EF-64F6C824766D}" type="datetimeFigureOut">
              <a:rPr lang="en-US" smtClean="0"/>
              <a:t>12/5/2024</a:t>
            </a:fld>
            <a:endParaRPr lang="en-US"/>
          </a:p>
        </p:txBody>
      </p:sp>
      <p:sp>
        <p:nvSpPr>
          <p:cNvPr id="5" name="Footer Placeholder 4">
            <a:extLst>
              <a:ext uri="{FF2B5EF4-FFF2-40B4-BE49-F238E27FC236}">
                <a16:creationId xmlns:a16="http://schemas.microsoft.com/office/drawing/2014/main" id="{9A9CDFB2-9A53-BC93-C289-28F753745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388FB-7BBE-C3A6-0EEC-FC4C8AD4A58F}"/>
              </a:ext>
            </a:extLst>
          </p:cNvPr>
          <p:cNvSpPr>
            <a:spLocks noGrp="1"/>
          </p:cNvSpPr>
          <p:nvPr>
            <p:ph type="sldNum" sz="quarter" idx="12"/>
          </p:nvPr>
        </p:nvSpPr>
        <p:spPr/>
        <p:txBody>
          <a:bodyPr/>
          <a:lstStyle/>
          <a:p>
            <a:fld id="{17F73D27-1D72-41F1-8ACD-985663EF5869}" type="slidenum">
              <a:rPr lang="en-US" smtClean="0"/>
              <a:t>‹#›</a:t>
            </a:fld>
            <a:endParaRPr lang="en-US"/>
          </a:p>
        </p:txBody>
      </p:sp>
    </p:spTree>
    <p:extLst>
      <p:ext uri="{BB962C8B-B14F-4D97-AF65-F5344CB8AC3E}">
        <p14:creationId xmlns:p14="http://schemas.microsoft.com/office/powerpoint/2010/main" val="41053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411883-B61B-A8E8-538B-46FECCF0E1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16525C-6617-4682-8FDF-169BCA1661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F29BE-88C6-BFAE-E5EB-21A2327CBBEB}"/>
              </a:ext>
            </a:extLst>
          </p:cNvPr>
          <p:cNvSpPr>
            <a:spLocks noGrp="1"/>
          </p:cNvSpPr>
          <p:nvPr>
            <p:ph type="dt" sz="half" idx="10"/>
          </p:nvPr>
        </p:nvSpPr>
        <p:spPr/>
        <p:txBody>
          <a:bodyPr/>
          <a:lstStyle/>
          <a:p>
            <a:fld id="{3A376744-58E3-4F6F-91EF-64F6C824766D}" type="datetimeFigureOut">
              <a:rPr lang="en-US" smtClean="0"/>
              <a:t>12/5/2024</a:t>
            </a:fld>
            <a:endParaRPr lang="en-US"/>
          </a:p>
        </p:txBody>
      </p:sp>
      <p:sp>
        <p:nvSpPr>
          <p:cNvPr id="5" name="Footer Placeholder 4">
            <a:extLst>
              <a:ext uri="{FF2B5EF4-FFF2-40B4-BE49-F238E27FC236}">
                <a16:creationId xmlns:a16="http://schemas.microsoft.com/office/drawing/2014/main" id="{CFA8DBE8-EA0E-5FC7-9DED-ED67E25FF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D68A0-27C6-CE16-9FBE-987058B22682}"/>
              </a:ext>
            </a:extLst>
          </p:cNvPr>
          <p:cNvSpPr>
            <a:spLocks noGrp="1"/>
          </p:cNvSpPr>
          <p:nvPr>
            <p:ph type="sldNum" sz="quarter" idx="12"/>
          </p:nvPr>
        </p:nvSpPr>
        <p:spPr/>
        <p:txBody>
          <a:bodyPr/>
          <a:lstStyle/>
          <a:p>
            <a:fld id="{17F73D27-1D72-41F1-8ACD-985663EF5869}" type="slidenum">
              <a:rPr lang="en-US" smtClean="0"/>
              <a:t>‹#›</a:t>
            </a:fld>
            <a:endParaRPr lang="en-US"/>
          </a:p>
        </p:txBody>
      </p:sp>
    </p:spTree>
    <p:extLst>
      <p:ext uri="{BB962C8B-B14F-4D97-AF65-F5344CB8AC3E}">
        <p14:creationId xmlns:p14="http://schemas.microsoft.com/office/powerpoint/2010/main" val="1066767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5FAF-B160-72D9-7B9B-A51BE226E0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B5BAD5-6B22-3F18-6325-73B5988C74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5C8C5-5A40-4E00-EE1A-C7EDD26E26FC}"/>
              </a:ext>
            </a:extLst>
          </p:cNvPr>
          <p:cNvSpPr>
            <a:spLocks noGrp="1"/>
          </p:cNvSpPr>
          <p:nvPr>
            <p:ph type="dt" sz="half" idx="10"/>
          </p:nvPr>
        </p:nvSpPr>
        <p:spPr/>
        <p:txBody>
          <a:bodyPr/>
          <a:lstStyle/>
          <a:p>
            <a:fld id="{EF20A40A-0F7E-4C9F-B356-2813757349CF}" type="datetimeFigureOut">
              <a:rPr lang="en-US" smtClean="0"/>
              <a:t>12/5/2024</a:t>
            </a:fld>
            <a:endParaRPr lang="en-US"/>
          </a:p>
        </p:txBody>
      </p:sp>
      <p:sp>
        <p:nvSpPr>
          <p:cNvPr id="5" name="Footer Placeholder 4">
            <a:extLst>
              <a:ext uri="{FF2B5EF4-FFF2-40B4-BE49-F238E27FC236}">
                <a16:creationId xmlns:a16="http://schemas.microsoft.com/office/drawing/2014/main" id="{9FDE6AFE-33B3-8378-7B2D-511B35E39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9CCE3-E133-6FEC-734A-DCBA9EEA2E61}"/>
              </a:ext>
            </a:extLst>
          </p:cNvPr>
          <p:cNvSpPr>
            <a:spLocks noGrp="1"/>
          </p:cNvSpPr>
          <p:nvPr>
            <p:ph type="sldNum" sz="quarter" idx="12"/>
          </p:nvPr>
        </p:nvSpPr>
        <p:spPr/>
        <p:txBody>
          <a:bodyPr/>
          <a:lstStyle/>
          <a:p>
            <a:fld id="{BFA27D8D-D1E0-4787-9E9D-F14DAFEF527C}" type="slidenum">
              <a:rPr lang="en-US" smtClean="0"/>
              <a:t>‹#›</a:t>
            </a:fld>
            <a:endParaRPr lang="en-US"/>
          </a:p>
        </p:txBody>
      </p:sp>
    </p:spTree>
    <p:extLst>
      <p:ext uri="{BB962C8B-B14F-4D97-AF65-F5344CB8AC3E}">
        <p14:creationId xmlns:p14="http://schemas.microsoft.com/office/powerpoint/2010/main" val="438355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2740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9382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1265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7272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807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2369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937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888C-1F2C-7F07-0CD8-68C99603D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678CA-9159-A928-ED68-4D81E0CCB9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8599A-332D-3FAC-D089-4C205AA611D0}"/>
              </a:ext>
            </a:extLst>
          </p:cNvPr>
          <p:cNvSpPr>
            <a:spLocks noGrp="1"/>
          </p:cNvSpPr>
          <p:nvPr>
            <p:ph type="dt" sz="half" idx="10"/>
          </p:nvPr>
        </p:nvSpPr>
        <p:spPr/>
        <p:txBody>
          <a:bodyPr/>
          <a:lstStyle/>
          <a:p>
            <a:fld id="{3A376744-58E3-4F6F-91EF-64F6C824766D}" type="datetimeFigureOut">
              <a:rPr lang="en-US" smtClean="0"/>
              <a:t>12/5/2024</a:t>
            </a:fld>
            <a:endParaRPr lang="en-US"/>
          </a:p>
        </p:txBody>
      </p:sp>
      <p:sp>
        <p:nvSpPr>
          <p:cNvPr id="5" name="Footer Placeholder 4">
            <a:extLst>
              <a:ext uri="{FF2B5EF4-FFF2-40B4-BE49-F238E27FC236}">
                <a16:creationId xmlns:a16="http://schemas.microsoft.com/office/drawing/2014/main" id="{970223C7-020E-9B5C-4C2D-C472B80CE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302B88-92F4-93D8-533A-1FCE8D9BDC67}"/>
              </a:ext>
            </a:extLst>
          </p:cNvPr>
          <p:cNvSpPr>
            <a:spLocks noGrp="1"/>
          </p:cNvSpPr>
          <p:nvPr>
            <p:ph type="sldNum" sz="quarter" idx="12"/>
          </p:nvPr>
        </p:nvSpPr>
        <p:spPr/>
        <p:txBody>
          <a:bodyPr/>
          <a:lstStyle/>
          <a:p>
            <a:fld id="{17F73D27-1D72-41F1-8ACD-985663EF5869}" type="slidenum">
              <a:rPr lang="en-US" smtClean="0"/>
              <a:t>‹#›</a:t>
            </a:fld>
            <a:endParaRPr lang="en-US"/>
          </a:p>
        </p:txBody>
      </p:sp>
    </p:spTree>
    <p:extLst>
      <p:ext uri="{BB962C8B-B14F-4D97-AF65-F5344CB8AC3E}">
        <p14:creationId xmlns:p14="http://schemas.microsoft.com/office/powerpoint/2010/main" val="1078423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3424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1334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1322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037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62A0-E381-F0A8-0788-1E32D31540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197FCF-F382-6818-AFEE-F484036E9D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5854C0-2308-8409-E612-A78D123D6F2D}"/>
              </a:ext>
            </a:extLst>
          </p:cNvPr>
          <p:cNvSpPr>
            <a:spLocks noGrp="1"/>
          </p:cNvSpPr>
          <p:nvPr>
            <p:ph type="dt" sz="half" idx="10"/>
          </p:nvPr>
        </p:nvSpPr>
        <p:spPr/>
        <p:txBody>
          <a:bodyPr/>
          <a:lstStyle/>
          <a:p>
            <a:fld id="{3A376744-58E3-4F6F-91EF-64F6C824766D}" type="datetimeFigureOut">
              <a:rPr lang="en-US" smtClean="0"/>
              <a:t>12/5/2024</a:t>
            </a:fld>
            <a:endParaRPr lang="en-US"/>
          </a:p>
        </p:txBody>
      </p:sp>
      <p:sp>
        <p:nvSpPr>
          <p:cNvPr id="5" name="Footer Placeholder 4">
            <a:extLst>
              <a:ext uri="{FF2B5EF4-FFF2-40B4-BE49-F238E27FC236}">
                <a16:creationId xmlns:a16="http://schemas.microsoft.com/office/drawing/2014/main" id="{42592422-606C-BFC4-82EE-EAE7520C0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01AA0-D0B8-7920-0F1F-D5A3CD11B6D9}"/>
              </a:ext>
            </a:extLst>
          </p:cNvPr>
          <p:cNvSpPr>
            <a:spLocks noGrp="1"/>
          </p:cNvSpPr>
          <p:nvPr>
            <p:ph type="sldNum" sz="quarter" idx="12"/>
          </p:nvPr>
        </p:nvSpPr>
        <p:spPr/>
        <p:txBody>
          <a:bodyPr/>
          <a:lstStyle/>
          <a:p>
            <a:fld id="{17F73D27-1D72-41F1-8ACD-985663EF5869}" type="slidenum">
              <a:rPr lang="en-US" smtClean="0"/>
              <a:t>‹#›</a:t>
            </a:fld>
            <a:endParaRPr lang="en-US"/>
          </a:p>
        </p:txBody>
      </p:sp>
    </p:spTree>
    <p:extLst>
      <p:ext uri="{BB962C8B-B14F-4D97-AF65-F5344CB8AC3E}">
        <p14:creationId xmlns:p14="http://schemas.microsoft.com/office/powerpoint/2010/main" val="211934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F52BE-0FBA-699A-7A37-256E56918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6FC8A-76C7-8A61-12C8-F789ED2681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39E6A5-23CE-B267-E803-EE423B428F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5FEFCE-45D3-86B3-A771-8D79E3D86BD6}"/>
              </a:ext>
            </a:extLst>
          </p:cNvPr>
          <p:cNvSpPr>
            <a:spLocks noGrp="1"/>
          </p:cNvSpPr>
          <p:nvPr>
            <p:ph type="dt" sz="half" idx="10"/>
          </p:nvPr>
        </p:nvSpPr>
        <p:spPr/>
        <p:txBody>
          <a:bodyPr/>
          <a:lstStyle/>
          <a:p>
            <a:fld id="{3A376744-58E3-4F6F-91EF-64F6C824766D}" type="datetimeFigureOut">
              <a:rPr lang="en-US" smtClean="0"/>
              <a:t>12/5/2024</a:t>
            </a:fld>
            <a:endParaRPr lang="en-US"/>
          </a:p>
        </p:txBody>
      </p:sp>
      <p:sp>
        <p:nvSpPr>
          <p:cNvPr id="6" name="Footer Placeholder 5">
            <a:extLst>
              <a:ext uri="{FF2B5EF4-FFF2-40B4-BE49-F238E27FC236}">
                <a16:creationId xmlns:a16="http://schemas.microsoft.com/office/drawing/2014/main" id="{06423C46-D4FD-06A8-CEBA-5A5694E57B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BFC96-2C99-71DD-4CE8-76D9BB12DE77}"/>
              </a:ext>
            </a:extLst>
          </p:cNvPr>
          <p:cNvSpPr>
            <a:spLocks noGrp="1"/>
          </p:cNvSpPr>
          <p:nvPr>
            <p:ph type="sldNum" sz="quarter" idx="12"/>
          </p:nvPr>
        </p:nvSpPr>
        <p:spPr/>
        <p:txBody>
          <a:bodyPr/>
          <a:lstStyle/>
          <a:p>
            <a:fld id="{17F73D27-1D72-41F1-8ACD-985663EF5869}" type="slidenum">
              <a:rPr lang="en-US" smtClean="0"/>
              <a:t>‹#›</a:t>
            </a:fld>
            <a:endParaRPr lang="en-US"/>
          </a:p>
        </p:txBody>
      </p:sp>
    </p:spTree>
    <p:extLst>
      <p:ext uri="{BB962C8B-B14F-4D97-AF65-F5344CB8AC3E}">
        <p14:creationId xmlns:p14="http://schemas.microsoft.com/office/powerpoint/2010/main" val="260099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86FA-34B7-5E31-99F6-8C59A32829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862D3F-80C8-2E78-9874-524CEA8F3E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64987E-1FDC-8229-7D9A-B3A4250845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BCE199-2FF5-C385-B372-061B4BA6E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BEFACD-9C71-2D6F-088E-06A79C3A4F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F22875-83AA-7ECE-E9AC-496AFDE8D0CC}"/>
              </a:ext>
            </a:extLst>
          </p:cNvPr>
          <p:cNvSpPr>
            <a:spLocks noGrp="1"/>
          </p:cNvSpPr>
          <p:nvPr>
            <p:ph type="dt" sz="half" idx="10"/>
          </p:nvPr>
        </p:nvSpPr>
        <p:spPr/>
        <p:txBody>
          <a:bodyPr/>
          <a:lstStyle/>
          <a:p>
            <a:fld id="{3A376744-58E3-4F6F-91EF-64F6C824766D}" type="datetimeFigureOut">
              <a:rPr lang="en-US" smtClean="0"/>
              <a:t>12/5/2024</a:t>
            </a:fld>
            <a:endParaRPr lang="en-US"/>
          </a:p>
        </p:txBody>
      </p:sp>
      <p:sp>
        <p:nvSpPr>
          <p:cNvPr id="8" name="Footer Placeholder 7">
            <a:extLst>
              <a:ext uri="{FF2B5EF4-FFF2-40B4-BE49-F238E27FC236}">
                <a16:creationId xmlns:a16="http://schemas.microsoft.com/office/drawing/2014/main" id="{776D2A4D-1CA9-1CE6-07BB-AF586355BD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DAB953-4F69-C63B-164A-B0F4627195F1}"/>
              </a:ext>
            </a:extLst>
          </p:cNvPr>
          <p:cNvSpPr>
            <a:spLocks noGrp="1"/>
          </p:cNvSpPr>
          <p:nvPr>
            <p:ph type="sldNum" sz="quarter" idx="12"/>
          </p:nvPr>
        </p:nvSpPr>
        <p:spPr/>
        <p:txBody>
          <a:bodyPr/>
          <a:lstStyle/>
          <a:p>
            <a:fld id="{17F73D27-1D72-41F1-8ACD-985663EF5869}" type="slidenum">
              <a:rPr lang="en-US" smtClean="0"/>
              <a:t>‹#›</a:t>
            </a:fld>
            <a:endParaRPr lang="en-US"/>
          </a:p>
        </p:txBody>
      </p:sp>
    </p:spTree>
    <p:extLst>
      <p:ext uri="{BB962C8B-B14F-4D97-AF65-F5344CB8AC3E}">
        <p14:creationId xmlns:p14="http://schemas.microsoft.com/office/powerpoint/2010/main" val="119886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84CC-69ED-8403-0E9D-173E3E4469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21376A-0196-C240-ACA9-874D95773FAD}"/>
              </a:ext>
            </a:extLst>
          </p:cNvPr>
          <p:cNvSpPr>
            <a:spLocks noGrp="1"/>
          </p:cNvSpPr>
          <p:nvPr>
            <p:ph type="dt" sz="half" idx="10"/>
          </p:nvPr>
        </p:nvSpPr>
        <p:spPr/>
        <p:txBody>
          <a:bodyPr/>
          <a:lstStyle/>
          <a:p>
            <a:fld id="{3A376744-58E3-4F6F-91EF-64F6C824766D}" type="datetimeFigureOut">
              <a:rPr lang="en-US" smtClean="0"/>
              <a:t>12/5/2024</a:t>
            </a:fld>
            <a:endParaRPr lang="en-US"/>
          </a:p>
        </p:txBody>
      </p:sp>
      <p:sp>
        <p:nvSpPr>
          <p:cNvPr id="4" name="Footer Placeholder 3">
            <a:extLst>
              <a:ext uri="{FF2B5EF4-FFF2-40B4-BE49-F238E27FC236}">
                <a16:creationId xmlns:a16="http://schemas.microsoft.com/office/drawing/2014/main" id="{B601F8B8-B8F1-1E48-6E0D-40ACF4FE06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C53309-D7B5-E794-10EA-038D030C3AD7}"/>
              </a:ext>
            </a:extLst>
          </p:cNvPr>
          <p:cNvSpPr>
            <a:spLocks noGrp="1"/>
          </p:cNvSpPr>
          <p:nvPr>
            <p:ph type="sldNum" sz="quarter" idx="12"/>
          </p:nvPr>
        </p:nvSpPr>
        <p:spPr/>
        <p:txBody>
          <a:bodyPr/>
          <a:lstStyle/>
          <a:p>
            <a:fld id="{17F73D27-1D72-41F1-8ACD-985663EF5869}" type="slidenum">
              <a:rPr lang="en-US" smtClean="0"/>
              <a:t>‹#›</a:t>
            </a:fld>
            <a:endParaRPr lang="en-US"/>
          </a:p>
        </p:txBody>
      </p:sp>
    </p:spTree>
    <p:extLst>
      <p:ext uri="{BB962C8B-B14F-4D97-AF65-F5344CB8AC3E}">
        <p14:creationId xmlns:p14="http://schemas.microsoft.com/office/powerpoint/2010/main" val="277895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CD1997-BFE4-1C7B-9870-C0A897E6C5DA}"/>
              </a:ext>
            </a:extLst>
          </p:cNvPr>
          <p:cNvSpPr>
            <a:spLocks noGrp="1"/>
          </p:cNvSpPr>
          <p:nvPr>
            <p:ph type="dt" sz="half" idx="10"/>
          </p:nvPr>
        </p:nvSpPr>
        <p:spPr/>
        <p:txBody>
          <a:bodyPr/>
          <a:lstStyle/>
          <a:p>
            <a:fld id="{3A376744-58E3-4F6F-91EF-64F6C824766D}" type="datetimeFigureOut">
              <a:rPr lang="en-US" smtClean="0"/>
              <a:t>12/5/2024</a:t>
            </a:fld>
            <a:endParaRPr lang="en-US"/>
          </a:p>
        </p:txBody>
      </p:sp>
      <p:sp>
        <p:nvSpPr>
          <p:cNvPr id="3" name="Footer Placeholder 2">
            <a:extLst>
              <a:ext uri="{FF2B5EF4-FFF2-40B4-BE49-F238E27FC236}">
                <a16:creationId xmlns:a16="http://schemas.microsoft.com/office/drawing/2014/main" id="{B1EC8A11-1AD7-CF88-D7B1-2594DDE530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4EFF03-2A78-C76F-3267-F8537AD5BE84}"/>
              </a:ext>
            </a:extLst>
          </p:cNvPr>
          <p:cNvSpPr>
            <a:spLocks noGrp="1"/>
          </p:cNvSpPr>
          <p:nvPr>
            <p:ph type="sldNum" sz="quarter" idx="12"/>
          </p:nvPr>
        </p:nvSpPr>
        <p:spPr/>
        <p:txBody>
          <a:bodyPr/>
          <a:lstStyle/>
          <a:p>
            <a:fld id="{17F73D27-1D72-41F1-8ACD-985663EF5869}" type="slidenum">
              <a:rPr lang="en-US" smtClean="0"/>
              <a:t>‹#›</a:t>
            </a:fld>
            <a:endParaRPr lang="en-US"/>
          </a:p>
        </p:txBody>
      </p:sp>
    </p:spTree>
    <p:extLst>
      <p:ext uri="{BB962C8B-B14F-4D97-AF65-F5344CB8AC3E}">
        <p14:creationId xmlns:p14="http://schemas.microsoft.com/office/powerpoint/2010/main" val="3991548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63DB-789D-169A-E301-DBEF8E845E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56B4D6-5A61-5057-16B4-E204F7FFC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1603C7-66DC-957F-DB7A-4FE6E332A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41A26-87D5-663D-A3A2-A63C98D176ED}"/>
              </a:ext>
            </a:extLst>
          </p:cNvPr>
          <p:cNvSpPr>
            <a:spLocks noGrp="1"/>
          </p:cNvSpPr>
          <p:nvPr>
            <p:ph type="dt" sz="half" idx="10"/>
          </p:nvPr>
        </p:nvSpPr>
        <p:spPr/>
        <p:txBody>
          <a:bodyPr/>
          <a:lstStyle/>
          <a:p>
            <a:fld id="{3A376744-58E3-4F6F-91EF-64F6C824766D}" type="datetimeFigureOut">
              <a:rPr lang="en-US" smtClean="0"/>
              <a:t>12/5/2024</a:t>
            </a:fld>
            <a:endParaRPr lang="en-US"/>
          </a:p>
        </p:txBody>
      </p:sp>
      <p:sp>
        <p:nvSpPr>
          <p:cNvPr id="6" name="Footer Placeholder 5">
            <a:extLst>
              <a:ext uri="{FF2B5EF4-FFF2-40B4-BE49-F238E27FC236}">
                <a16:creationId xmlns:a16="http://schemas.microsoft.com/office/drawing/2014/main" id="{47A8BD6E-F907-A574-B7F0-1BA2EB1808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B59C1-8FAC-AAEC-CC5B-47BEBA6233E5}"/>
              </a:ext>
            </a:extLst>
          </p:cNvPr>
          <p:cNvSpPr>
            <a:spLocks noGrp="1"/>
          </p:cNvSpPr>
          <p:nvPr>
            <p:ph type="sldNum" sz="quarter" idx="12"/>
          </p:nvPr>
        </p:nvSpPr>
        <p:spPr/>
        <p:txBody>
          <a:bodyPr/>
          <a:lstStyle/>
          <a:p>
            <a:fld id="{17F73D27-1D72-41F1-8ACD-985663EF5869}" type="slidenum">
              <a:rPr lang="en-US" smtClean="0"/>
              <a:t>‹#›</a:t>
            </a:fld>
            <a:endParaRPr lang="en-US"/>
          </a:p>
        </p:txBody>
      </p:sp>
    </p:spTree>
    <p:extLst>
      <p:ext uri="{BB962C8B-B14F-4D97-AF65-F5344CB8AC3E}">
        <p14:creationId xmlns:p14="http://schemas.microsoft.com/office/powerpoint/2010/main" val="411074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85FA-6E55-5DE4-49A8-4D57E65E6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A889E3-286E-08E1-413A-B3A496D46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8B5947-D5B8-3D5F-5F24-FEBDA0D2E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28D25-83B1-0554-4139-75E4FC6DC26A}"/>
              </a:ext>
            </a:extLst>
          </p:cNvPr>
          <p:cNvSpPr>
            <a:spLocks noGrp="1"/>
          </p:cNvSpPr>
          <p:nvPr>
            <p:ph type="dt" sz="half" idx="10"/>
          </p:nvPr>
        </p:nvSpPr>
        <p:spPr/>
        <p:txBody>
          <a:bodyPr/>
          <a:lstStyle/>
          <a:p>
            <a:fld id="{3A376744-58E3-4F6F-91EF-64F6C824766D}" type="datetimeFigureOut">
              <a:rPr lang="en-US" smtClean="0"/>
              <a:t>12/5/2024</a:t>
            </a:fld>
            <a:endParaRPr lang="en-US"/>
          </a:p>
        </p:txBody>
      </p:sp>
      <p:sp>
        <p:nvSpPr>
          <p:cNvPr id="6" name="Footer Placeholder 5">
            <a:extLst>
              <a:ext uri="{FF2B5EF4-FFF2-40B4-BE49-F238E27FC236}">
                <a16:creationId xmlns:a16="http://schemas.microsoft.com/office/drawing/2014/main" id="{7D29BC5A-0313-2DE2-6BD4-99338FE64C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513B2-7DFA-A585-EE2C-D2350EB63584}"/>
              </a:ext>
            </a:extLst>
          </p:cNvPr>
          <p:cNvSpPr>
            <a:spLocks noGrp="1"/>
          </p:cNvSpPr>
          <p:nvPr>
            <p:ph type="sldNum" sz="quarter" idx="12"/>
          </p:nvPr>
        </p:nvSpPr>
        <p:spPr/>
        <p:txBody>
          <a:bodyPr/>
          <a:lstStyle/>
          <a:p>
            <a:fld id="{17F73D27-1D72-41F1-8ACD-985663EF5869}" type="slidenum">
              <a:rPr lang="en-US" smtClean="0"/>
              <a:t>‹#›</a:t>
            </a:fld>
            <a:endParaRPr lang="en-US"/>
          </a:p>
        </p:txBody>
      </p:sp>
    </p:spTree>
    <p:extLst>
      <p:ext uri="{BB962C8B-B14F-4D97-AF65-F5344CB8AC3E}">
        <p14:creationId xmlns:p14="http://schemas.microsoft.com/office/powerpoint/2010/main" val="225615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9E6A8-6D86-C80E-0110-0B911F08F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3452DD-2452-92E1-AE36-2EB336FBC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44984-D30A-DB86-E2A8-B9F611761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376744-58E3-4F6F-91EF-64F6C824766D}" type="datetimeFigureOut">
              <a:rPr lang="en-US" smtClean="0"/>
              <a:t>12/5/2024</a:t>
            </a:fld>
            <a:endParaRPr lang="en-US"/>
          </a:p>
        </p:txBody>
      </p:sp>
      <p:sp>
        <p:nvSpPr>
          <p:cNvPr id="5" name="Footer Placeholder 4">
            <a:extLst>
              <a:ext uri="{FF2B5EF4-FFF2-40B4-BE49-F238E27FC236}">
                <a16:creationId xmlns:a16="http://schemas.microsoft.com/office/drawing/2014/main" id="{BA3FE1DB-9AB3-18F0-5D32-71E0A2E6EF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08A6D8-7497-8025-1813-8E797B7B47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F73D27-1D72-41F1-8ACD-985663EF5869}" type="slidenum">
              <a:rPr lang="en-US" smtClean="0"/>
              <a:t>‹#›</a:t>
            </a:fld>
            <a:endParaRPr lang="en-US"/>
          </a:p>
        </p:txBody>
      </p:sp>
    </p:spTree>
    <p:extLst>
      <p:ext uri="{BB962C8B-B14F-4D97-AF65-F5344CB8AC3E}">
        <p14:creationId xmlns:p14="http://schemas.microsoft.com/office/powerpoint/2010/main" val="222457088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6E94BE-870F-5639-09D0-82540B98B5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AB4EAA-49DA-E773-FA97-918B17630B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9902D-B407-2D21-1F9C-60D5B5C2F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0A40A-0F7E-4C9F-B356-2813757349CF}" type="datetimeFigureOut">
              <a:rPr lang="en-US" smtClean="0"/>
              <a:t>12/5/2024</a:t>
            </a:fld>
            <a:endParaRPr lang="en-US"/>
          </a:p>
        </p:txBody>
      </p:sp>
      <p:sp>
        <p:nvSpPr>
          <p:cNvPr id="5" name="Footer Placeholder 4">
            <a:extLst>
              <a:ext uri="{FF2B5EF4-FFF2-40B4-BE49-F238E27FC236}">
                <a16:creationId xmlns:a16="http://schemas.microsoft.com/office/drawing/2014/main" id="{C639083C-BC26-8DA3-D3A2-F2A974401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7B33BF-BEDB-3555-9E5D-280D5BBFB7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27D8D-D1E0-4787-9E9D-F14DAFEF527C}" type="slidenum">
              <a:rPr lang="en-US" smtClean="0"/>
              <a:t>‹#›</a:t>
            </a:fld>
            <a:endParaRPr lang="en-US"/>
          </a:p>
        </p:txBody>
      </p:sp>
    </p:spTree>
    <p:extLst>
      <p:ext uri="{BB962C8B-B14F-4D97-AF65-F5344CB8AC3E}">
        <p14:creationId xmlns:p14="http://schemas.microsoft.com/office/powerpoint/2010/main" val="1295668049"/>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178428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2.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8.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hyperlink" Target="https://umatter.princeton.edu/respect/tools/communication-styles" TargetMode="External"/><Relationship Id="rId3" Type="http://schemas.openxmlformats.org/officeDocument/2006/relationships/hyperlink" Target="https://health.cornell.edu/sites/health/files/pdf-library/assertive-communication-skills.pdf" TargetMode="External"/><Relationship Id="rId7" Type="http://schemas.openxmlformats.org/officeDocument/2006/relationships/hyperlink" Target="https://www.samhsa.gov/sites/default/files/expert-panel-03212012.pdf" TargetMode="External"/><Relationship Id="rId2" Type="http://schemas.openxmlformats.org/officeDocument/2006/relationships/hyperlink" Target="https://www.jsatjournal.com/action/showPdf?pii=S0740-5472%2816%2900016-7" TargetMode="External"/><Relationship Id="rId1" Type="http://schemas.openxmlformats.org/officeDocument/2006/relationships/slideLayout" Target="../slideLayouts/slideLayout2.xml"/><Relationship Id="rId6" Type="http://schemas.openxmlformats.org/officeDocument/2006/relationships/hyperlink" Target="https://eipd.dcs.wisc.edu/non-credit/WI_Voices/Self-Care/Transcript/self-care-transcript.pdf" TargetMode="External"/><Relationship Id="rId5" Type="http://schemas.openxmlformats.org/officeDocument/2006/relationships/hyperlink" Target="https://www.nimh.nih.gov/health/topics/caring-for-your-mental-health" TargetMode="External"/><Relationship Id="rId10" Type="http://schemas.openxmlformats.org/officeDocument/2006/relationships/hyperlink" Target="https://www.naadac.org/assets/2416/whitew2007_the_pro-act_ethics_workgroup.pdf" TargetMode="External"/><Relationship Id="rId4" Type="http://schemas.openxmlformats.org/officeDocument/2006/relationships/hyperlink" Target="https://hbr.org/2021/06/ask-an-expert-how-do-i-advocate-for-myself-at-work" TargetMode="External"/><Relationship Id="rId9" Type="http://schemas.openxmlformats.org/officeDocument/2006/relationships/hyperlink" Target="https://www.ama-assn.org/about/events/experts-discuss-stress-first-aid-peer-support-and-self-care-mode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qualtricsxm6yh3ssdyd.qualtrics.com/jfe/form/SV_6yxxbbx7vzVEzvU"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08D5E3-7483-9F70-5580-7F82216DC9AD}"/>
              </a:ext>
            </a:extLst>
          </p:cNvPr>
          <p:cNvSpPr/>
          <p:nvPr/>
        </p:nvSpPr>
        <p:spPr>
          <a:xfrm>
            <a:off x="0" y="0"/>
            <a:ext cx="2218765" cy="6857999"/>
          </a:xfrm>
          <a:prstGeom prst="rect">
            <a:avLst/>
          </a:prstGeom>
          <a:solidFill>
            <a:srgbClr val="6FB1CB"/>
          </a:solidFill>
          <a:ln>
            <a:solidFill>
              <a:srgbClr val="6FB1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952FCB3-E230-DACC-9370-7263CB565C4F}"/>
              </a:ext>
            </a:extLst>
          </p:cNvPr>
          <p:cNvSpPr/>
          <p:nvPr/>
        </p:nvSpPr>
        <p:spPr>
          <a:xfrm>
            <a:off x="9973234" y="1"/>
            <a:ext cx="2218765" cy="6857999"/>
          </a:xfrm>
          <a:prstGeom prst="rect">
            <a:avLst/>
          </a:prstGeom>
          <a:solidFill>
            <a:srgbClr val="6FB1CB"/>
          </a:solidFill>
          <a:ln>
            <a:solidFill>
              <a:srgbClr val="6FB1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white hexagons&#10;&#10;Description automatically generated">
            <a:extLst>
              <a:ext uri="{FF2B5EF4-FFF2-40B4-BE49-F238E27FC236}">
                <a16:creationId xmlns:a16="http://schemas.microsoft.com/office/drawing/2014/main" id="{F3BABC38-27D7-BFA6-BF09-8E585D5FA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097" y="0"/>
            <a:ext cx="5297805" cy="6858000"/>
          </a:xfrm>
          <a:prstGeom prst="rect">
            <a:avLst/>
          </a:prstGeom>
        </p:spPr>
      </p:pic>
      <p:sp>
        <p:nvSpPr>
          <p:cNvPr id="12" name="TextBox 11">
            <a:extLst>
              <a:ext uri="{FF2B5EF4-FFF2-40B4-BE49-F238E27FC236}">
                <a16:creationId xmlns:a16="http://schemas.microsoft.com/office/drawing/2014/main" id="{903B9584-D4F6-1F1E-7029-FCF2E66B0FB8}"/>
              </a:ext>
            </a:extLst>
          </p:cNvPr>
          <p:cNvSpPr txBox="1"/>
          <p:nvPr/>
        </p:nvSpPr>
        <p:spPr>
          <a:xfrm>
            <a:off x="2152497" y="1397157"/>
            <a:ext cx="4061431" cy="2308324"/>
          </a:xfrm>
          <a:prstGeom prst="rect">
            <a:avLst/>
          </a:prstGeom>
          <a:noFill/>
        </p:spPr>
        <p:txBody>
          <a:bodyPr wrap="square" rtlCol="0">
            <a:spAutoFit/>
          </a:bodyPr>
          <a:lstStyle/>
          <a:p>
            <a:pPr algn="ctr"/>
            <a:r>
              <a:rPr lang="en-US" sz="7200" b="1" dirty="0">
                <a:solidFill>
                  <a:srgbClr val="5B6C70"/>
                </a:solidFill>
                <a:latin typeface="Arial Nova" panose="020B0504020202020204" pitchFamily="34" charset="0"/>
              </a:rPr>
              <a:t>Help the Helper</a:t>
            </a:r>
          </a:p>
        </p:txBody>
      </p:sp>
      <p:sp>
        <p:nvSpPr>
          <p:cNvPr id="13" name="TextBox 12">
            <a:extLst>
              <a:ext uri="{FF2B5EF4-FFF2-40B4-BE49-F238E27FC236}">
                <a16:creationId xmlns:a16="http://schemas.microsoft.com/office/drawing/2014/main" id="{AA59E31A-FF78-67BB-49BC-FC6221A523F8}"/>
              </a:ext>
            </a:extLst>
          </p:cNvPr>
          <p:cNvSpPr txBox="1"/>
          <p:nvPr/>
        </p:nvSpPr>
        <p:spPr>
          <a:xfrm>
            <a:off x="5991371" y="2178023"/>
            <a:ext cx="3981863" cy="2631490"/>
          </a:xfrm>
          <a:prstGeom prst="rect">
            <a:avLst/>
          </a:prstGeom>
          <a:noFill/>
        </p:spPr>
        <p:txBody>
          <a:bodyPr wrap="square" rtlCol="0">
            <a:spAutoFit/>
          </a:bodyPr>
          <a:lstStyle/>
          <a:p>
            <a:pPr algn="r"/>
            <a:r>
              <a:rPr lang="en-US" sz="3300" b="1" dirty="0">
                <a:solidFill>
                  <a:srgbClr val="5B6C70"/>
                </a:solidFill>
                <a:latin typeface="Arial Nova" panose="020B0504020202020204" pitchFamily="34" charset="0"/>
                <a:cs typeface="Angsana New" panose="020B0502040204020203" pitchFamily="18" charset="-34"/>
              </a:rPr>
              <a:t>Self-Care</a:t>
            </a:r>
          </a:p>
          <a:p>
            <a:pPr algn="r"/>
            <a:r>
              <a:rPr lang="en-US" sz="3300" b="1" dirty="0">
                <a:solidFill>
                  <a:srgbClr val="5B6C70"/>
                </a:solidFill>
                <a:latin typeface="Arial Nova" panose="020B0504020202020204" pitchFamily="34" charset="0"/>
                <a:cs typeface="Angsana New" panose="020B0502040204020203" pitchFamily="18" charset="-34"/>
              </a:rPr>
              <a:t>Boundaries and</a:t>
            </a:r>
          </a:p>
          <a:p>
            <a:pPr algn="r"/>
            <a:r>
              <a:rPr lang="en-US" sz="3300" b="1" dirty="0">
                <a:solidFill>
                  <a:srgbClr val="5B6C70"/>
                </a:solidFill>
                <a:latin typeface="Arial Nova" panose="020B0504020202020204" pitchFamily="34" charset="0"/>
                <a:cs typeface="Angsana New" panose="020B0502040204020203" pitchFamily="18" charset="-34"/>
              </a:rPr>
              <a:t>Empowerment for</a:t>
            </a:r>
          </a:p>
          <a:p>
            <a:pPr algn="r"/>
            <a:r>
              <a:rPr lang="en-US" sz="3300" b="1" dirty="0">
                <a:solidFill>
                  <a:srgbClr val="5B6C70"/>
                </a:solidFill>
                <a:latin typeface="Arial Nova" panose="020B0504020202020204" pitchFamily="34" charset="0"/>
                <a:cs typeface="Angsana New" panose="020B0502040204020203" pitchFamily="18" charset="-34"/>
              </a:rPr>
              <a:t>Peer Support</a:t>
            </a:r>
          </a:p>
          <a:p>
            <a:pPr algn="r"/>
            <a:r>
              <a:rPr lang="en-US" sz="3300" b="1" dirty="0">
                <a:solidFill>
                  <a:srgbClr val="5B6C70"/>
                </a:solidFill>
                <a:latin typeface="Arial Nova" panose="020B0504020202020204" pitchFamily="34" charset="0"/>
                <a:cs typeface="Angsana New" panose="020B0502040204020203" pitchFamily="18" charset="-34"/>
              </a:rPr>
              <a:t>Specialists</a:t>
            </a:r>
          </a:p>
        </p:txBody>
      </p:sp>
      <p:pic>
        <p:nvPicPr>
          <p:cNvPr id="15" name="Picture 14" descr="A blue and red logo&#10;&#10;Description automatically generated">
            <a:extLst>
              <a:ext uri="{FF2B5EF4-FFF2-40B4-BE49-F238E27FC236}">
                <a16:creationId xmlns:a16="http://schemas.microsoft.com/office/drawing/2014/main" id="{22FB4296-1E88-D238-9A41-023F85FF43DF}"/>
              </a:ext>
            </a:extLst>
          </p:cNvPr>
          <p:cNvPicPr>
            <a:picLocks noChangeAspect="1"/>
          </p:cNvPicPr>
          <p:nvPr/>
        </p:nvPicPr>
        <p:blipFill rotWithShape="1">
          <a:blip r:embed="rId4">
            <a:extLst>
              <a:ext uri="{28A0092B-C50C-407E-A947-70E740481C1C}">
                <a14:useLocalDpi xmlns:a14="http://schemas.microsoft.com/office/drawing/2010/main" val="0"/>
              </a:ext>
            </a:extLst>
          </a:blip>
          <a:srcRect l="133" t="21181" r="-133" b="23253"/>
          <a:stretch/>
        </p:blipFill>
        <p:spPr>
          <a:xfrm>
            <a:off x="6407871" y="5892686"/>
            <a:ext cx="1556805" cy="865055"/>
          </a:xfrm>
          <a:prstGeom prst="rect">
            <a:avLst/>
          </a:prstGeom>
        </p:spPr>
      </p:pic>
      <p:pic>
        <p:nvPicPr>
          <p:cNvPr id="17" name="Picture 16" descr="A logo with blue triangles&#10;&#10;Description automatically generated">
            <a:extLst>
              <a:ext uri="{FF2B5EF4-FFF2-40B4-BE49-F238E27FC236}">
                <a16:creationId xmlns:a16="http://schemas.microsoft.com/office/drawing/2014/main" id="{35C765E4-FEEA-34EA-DEBE-01925079F2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2964" y="5961650"/>
            <a:ext cx="1834978" cy="796091"/>
          </a:xfrm>
          <a:prstGeom prst="rect">
            <a:avLst/>
          </a:prstGeom>
        </p:spPr>
      </p:pic>
    </p:spTree>
    <p:extLst>
      <p:ext uri="{BB962C8B-B14F-4D97-AF65-F5344CB8AC3E}">
        <p14:creationId xmlns:p14="http://schemas.microsoft.com/office/powerpoint/2010/main" val="1134314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Barriers to Self-care</a:t>
            </a:r>
          </a:p>
        </p:txBody>
      </p:sp>
      <p:sp>
        <p:nvSpPr>
          <p:cNvPr id="3" name="TextBox 2">
            <a:extLst>
              <a:ext uri="{FF2B5EF4-FFF2-40B4-BE49-F238E27FC236}">
                <a16:creationId xmlns:a16="http://schemas.microsoft.com/office/drawing/2014/main" id="{C48C9E60-1AC7-EEB8-B083-9EB028D07B80}"/>
              </a:ext>
            </a:extLst>
          </p:cNvPr>
          <p:cNvSpPr txBox="1"/>
          <p:nvPr/>
        </p:nvSpPr>
        <p:spPr>
          <a:xfrm>
            <a:off x="1311322" y="1532196"/>
            <a:ext cx="9761633" cy="3067699"/>
          </a:xfrm>
          <a:prstGeom prst="rect">
            <a:avLst/>
          </a:prstGeom>
          <a:noFill/>
        </p:spPr>
        <p:txBody>
          <a:bodyPr wrap="square" rtlCol="0">
            <a:spAutoFit/>
          </a:bodyPr>
          <a:lstStyle/>
          <a:p>
            <a:pPr marR="0" lvl="0">
              <a:lnSpc>
                <a:spcPct val="115000"/>
              </a:lnSpc>
              <a:spcBef>
                <a:spcPts val="0"/>
              </a:spcBef>
              <a:spcAft>
                <a:spcPts val="0"/>
              </a:spcAft>
            </a:pPr>
            <a:r>
              <a:rPr lang="en-US" sz="2400" b="1" dirty="0">
                <a:latin typeface="Aptos Display" panose="020B0004020202020204" pitchFamily="34" charset="0"/>
                <a:ea typeface="Arial" panose="020B0604020202020204" pitchFamily="34" charset="0"/>
              </a:rPr>
              <a:t>Self-care is so important, but we struggle to make it a priority. Why?</a:t>
            </a:r>
          </a:p>
          <a:p>
            <a:pPr marR="0" lvl="0">
              <a:lnSpc>
                <a:spcPct val="115000"/>
              </a:lnSpc>
              <a:spcBef>
                <a:spcPts val="0"/>
              </a:spcBef>
              <a:spcAft>
                <a:spcPts val="0"/>
              </a:spcAft>
            </a:pPr>
            <a:endParaRPr lang="en-US" sz="2200" b="1" u="none" strike="noStrike" dirty="0">
              <a:effectLst/>
              <a:latin typeface="Aptos Display" panose="020B0004020202020204" pitchFamily="34" charset="0"/>
              <a:ea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200" b="1" kern="100" dirty="0">
                <a:latin typeface="Aptos Display" panose="020B0004020202020204" pitchFamily="34" charset="0"/>
                <a:ea typeface="Aptos" panose="020B0004020202020204" pitchFamily="34" charset="0"/>
                <a:cs typeface="Times New Roman" panose="02020603050405020304" pitchFamily="18" charset="0"/>
              </a:rPr>
              <a:t>Self-care</a:t>
            </a:r>
            <a:r>
              <a:rPr lang="en-US" sz="2200" b="1" kern="100" dirty="0">
                <a:effectLst/>
                <a:latin typeface="Aptos Display" panose="020B0004020202020204" pitchFamily="34" charset="0"/>
                <a:ea typeface="Aptos" panose="020B0004020202020204" pitchFamily="34" charset="0"/>
                <a:cs typeface="Times New Roman" panose="02020603050405020304" pitchFamily="18" charset="0"/>
              </a:rPr>
              <a:t> can feel selfish</a:t>
            </a:r>
            <a:r>
              <a:rPr lang="en-US" sz="2200" b="1" kern="100" dirty="0">
                <a:latin typeface="Aptos Display" panose="020B0004020202020204" pitchFamily="34" charset="0"/>
                <a:ea typeface="Aptos" panose="020B0004020202020204" pitchFamily="34" charset="0"/>
                <a:cs typeface="Times New Roman" panose="02020603050405020304" pitchFamily="18" charset="0"/>
              </a:rPr>
              <a:t> and/or elicit guilt</a:t>
            </a:r>
            <a:endParaRPr lang="en-US" sz="2200" b="1" kern="100" dirty="0">
              <a:effectLst/>
              <a:latin typeface="Aptos Display"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b="1" kern="100" dirty="0">
                <a:effectLst/>
                <a:latin typeface="Aptos Display" panose="020B0004020202020204" pitchFamily="34" charset="0"/>
                <a:ea typeface="Aptos" panose="020B0004020202020204" pitchFamily="34" charset="0"/>
                <a:cs typeface="Times New Roman" panose="02020603050405020304" pitchFamily="18" charset="0"/>
              </a:rPr>
              <a:t>Loneliness and/or activate abandonment wounds</a:t>
            </a:r>
            <a:endParaRPr lang="en-US" sz="2200" b="1" kern="100" dirty="0">
              <a:latin typeface="Aptos Display"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b="1" kern="100" dirty="0">
                <a:effectLst/>
                <a:latin typeface="Aptos Display" panose="020B0004020202020204" pitchFamily="34" charset="0"/>
                <a:ea typeface="Aptos" panose="020B0004020202020204" pitchFamily="34" charset="0"/>
                <a:cs typeface="Times New Roman" panose="02020603050405020304" pitchFamily="18" charset="0"/>
              </a:rPr>
              <a:t>Fear of judgment</a:t>
            </a:r>
          </a:p>
          <a:p>
            <a:pPr marL="342900" indent="-342900">
              <a:lnSpc>
                <a:spcPct val="107000"/>
              </a:lnSpc>
              <a:buFont typeface="Symbol" panose="05050102010706020507" pitchFamily="18" charset="2"/>
              <a:buChar char=""/>
            </a:pPr>
            <a:r>
              <a:rPr lang="en-US" sz="2200" b="1" kern="100" dirty="0">
                <a:effectLst/>
                <a:latin typeface="Aptos Display" panose="020B0004020202020204" pitchFamily="34" charset="0"/>
                <a:ea typeface="Aptos" panose="020B0004020202020204" pitchFamily="34" charset="0"/>
                <a:cs typeface="Times New Roman" panose="02020603050405020304" pitchFamily="18" charset="0"/>
              </a:rPr>
              <a:t>Fear that job will be in jeopardy if we take time for ourselves</a:t>
            </a:r>
          </a:p>
          <a:p>
            <a:pPr marL="342900" marR="0" lvl="0" indent="-342900">
              <a:lnSpc>
                <a:spcPct val="107000"/>
              </a:lnSpc>
              <a:spcBef>
                <a:spcPts val="0"/>
              </a:spcBef>
              <a:spcAft>
                <a:spcPts val="0"/>
              </a:spcAft>
              <a:buFont typeface="Symbol" panose="05050102010706020507" pitchFamily="18" charset="2"/>
              <a:buChar char=""/>
            </a:pPr>
            <a:r>
              <a:rPr lang="en-US" sz="2200" b="1" kern="100" dirty="0">
                <a:latin typeface="Aptos Display" panose="020B0004020202020204" pitchFamily="34" charset="0"/>
                <a:ea typeface="Aptos" panose="020B0004020202020204" pitchFamily="34" charset="0"/>
                <a:cs typeface="Times New Roman" panose="02020603050405020304" pitchFamily="18" charset="0"/>
              </a:rPr>
              <a:t>Negative self-talk and/or shame</a:t>
            </a:r>
          </a:p>
          <a:p>
            <a:pPr marL="342900" marR="0" lvl="0" indent="-342900">
              <a:lnSpc>
                <a:spcPct val="107000"/>
              </a:lnSpc>
              <a:spcBef>
                <a:spcPts val="0"/>
              </a:spcBef>
              <a:spcAft>
                <a:spcPts val="0"/>
              </a:spcAft>
              <a:buFont typeface="Symbol" panose="05050102010706020507" pitchFamily="18" charset="2"/>
              <a:buChar char=""/>
            </a:pPr>
            <a:r>
              <a:rPr lang="en-US" sz="2200" b="1" kern="100" dirty="0">
                <a:latin typeface="Aptos Display" panose="020B0004020202020204" pitchFamily="34" charset="0"/>
                <a:ea typeface="Aptos" panose="020B0004020202020204" pitchFamily="34" charset="0"/>
                <a:cs typeface="Times New Roman" panose="02020603050405020304" pitchFamily="18" charset="0"/>
              </a:rPr>
              <a:t>Anxiety about the future</a:t>
            </a:r>
            <a:endParaRPr lang="en-US" sz="2200" b="1" kern="100" dirty="0">
              <a:effectLst/>
              <a:latin typeface="Aptos Display" panose="020B0004020202020204" pitchFamily="34" charset="0"/>
              <a:ea typeface="Aptos" panose="020B000402020202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
        <p:nvSpPr>
          <p:cNvPr id="5" name="TextBox 4">
            <a:extLst>
              <a:ext uri="{FF2B5EF4-FFF2-40B4-BE49-F238E27FC236}">
                <a16:creationId xmlns:a16="http://schemas.microsoft.com/office/drawing/2014/main" id="{F6C0DE33-A411-EAB0-172A-CFAE6F285FE2}"/>
              </a:ext>
            </a:extLst>
          </p:cNvPr>
          <p:cNvSpPr txBox="1"/>
          <p:nvPr/>
        </p:nvSpPr>
        <p:spPr>
          <a:xfrm>
            <a:off x="9439107" y="5794133"/>
            <a:ext cx="2539862" cy="338554"/>
          </a:xfrm>
          <a:prstGeom prst="rect">
            <a:avLst/>
          </a:prstGeom>
          <a:noFill/>
        </p:spPr>
        <p:txBody>
          <a:bodyPr wrap="none" rtlCol="0">
            <a:spAutoFit/>
          </a:bodyPr>
          <a:lstStyle/>
          <a:p>
            <a:r>
              <a:rPr lang="en-US" sz="1600" dirty="0"/>
              <a:t>(Westphal &amp; Watson, 2021)</a:t>
            </a:r>
          </a:p>
        </p:txBody>
      </p:sp>
    </p:spTree>
    <p:extLst>
      <p:ext uri="{BB962C8B-B14F-4D97-AF65-F5344CB8AC3E}">
        <p14:creationId xmlns:p14="http://schemas.microsoft.com/office/powerpoint/2010/main" val="242469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44391" y="203011"/>
            <a:ext cx="9865990" cy="707886"/>
          </a:xfrm>
          <a:prstGeom prst="rect">
            <a:avLst/>
          </a:prstGeom>
          <a:noFill/>
        </p:spPr>
        <p:txBody>
          <a:bodyPr wrap="square" rtlCol="0">
            <a:spAutoFit/>
          </a:bodyPr>
          <a:lstStyle/>
          <a:p>
            <a:pPr algn="ctr"/>
            <a:r>
              <a:rPr lang="en-US" sz="4000" b="1" dirty="0">
                <a:latin typeface="Aptos Display" panose="020B0004020202020204" pitchFamily="34" charset="0"/>
              </a:rPr>
              <a:t>Double-edged Sword of Recovery Principles</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graphicFrame>
        <p:nvGraphicFramePr>
          <p:cNvPr id="5" name="Table 4">
            <a:extLst>
              <a:ext uri="{FF2B5EF4-FFF2-40B4-BE49-F238E27FC236}">
                <a16:creationId xmlns:a16="http://schemas.microsoft.com/office/drawing/2014/main" id="{B3D742D8-7C5B-0D81-C960-00865A7BCE40}"/>
              </a:ext>
            </a:extLst>
          </p:cNvPr>
          <p:cNvGraphicFramePr>
            <a:graphicFrameLocks noGrp="1"/>
          </p:cNvGraphicFramePr>
          <p:nvPr>
            <p:extLst>
              <p:ext uri="{D42A27DB-BD31-4B8C-83A1-F6EECF244321}">
                <p14:modId xmlns:p14="http://schemas.microsoft.com/office/powerpoint/2010/main" val="92596239"/>
              </p:ext>
            </p:extLst>
          </p:nvPr>
        </p:nvGraphicFramePr>
        <p:xfrm>
          <a:off x="549961" y="1069129"/>
          <a:ext cx="11054850" cy="4843417"/>
        </p:xfrm>
        <a:graphic>
          <a:graphicData uri="http://schemas.openxmlformats.org/drawingml/2006/table">
            <a:tbl>
              <a:tblPr firstRow="1" bandRow="1">
                <a:tableStyleId>{5C22544A-7EE6-4342-B048-85BDC9FD1C3A}</a:tableStyleId>
              </a:tblPr>
              <a:tblGrid>
                <a:gridCol w="3684950">
                  <a:extLst>
                    <a:ext uri="{9D8B030D-6E8A-4147-A177-3AD203B41FA5}">
                      <a16:colId xmlns:a16="http://schemas.microsoft.com/office/drawing/2014/main" val="1074658904"/>
                    </a:ext>
                  </a:extLst>
                </a:gridCol>
                <a:gridCol w="3684950">
                  <a:extLst>
                    <a:ext uri="{9D8B030D-6E8A-4147-A177-3AD203B41FA5}">
                      <a16:colId xmlns:a16="http://schemas.microsoft.com/office/drawing/2014/main" val="297029942"/>
                    </a:ext>
                  </a:extLst>
                </a:gridCol>
                <a:gridCol w="3684950">
                  <a:extLst>
                    <a:ext uri="{9D8B030D-6E8A-4147-A177-3AD203B41FA5}">
                      <a16:colId xmlns:a16="http://schemas.microsoft.com/office/drawing/2014/main" val="4215424597"/>
                    </a:ext>
                  </a:extLst>
                </a:gridCol>
              </a:tblGrid>
              <a:tr h="688507">
                <a:tc>
                  <a:txBody>
                    <a:bodyPr/>
                    <a:lstStyle/>
                    <a:p>
                      <a:pPr algn="ctr"/>
                      <a:r>
                        <a:rPr lang="en-US" sz="3000" dirty="0">
                          <a:solidFill>
                            <a:srgbClr val="5B6C70"/>
                          </a:solidFill>
                        </a:rPr>
                        <a:t>Strength</a:t>
                      </a:r>
                    </a:p>
                  </a:txBody>
                  <a:tcPr anchor="c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B6C70"/>
                          </a:solidFill>
                          <a:effectLst/>
                          <a:uLnTx/>
                          <a:uFillTx/>
                          <a:latin typeface="+mn-lt"/>
                          <a:ea typeface="+mn-ea"/>
                          <a:cs typeface="+mn-cs"/>
                        </a:rPr>
                        <a:t>Recovery Principle</a:t>
                      </a:r>
                    </a:p>
                  </a:txBody>
                  <a:tcPr anchor="ct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5B6C70"/>
                          </a:solidFill>
                          <a:effectLst/>
                          <a:uLnTx/>
                          <a:uFillTx/>
                          <a:latin typeface="+mn-lt"/>
                          <a:ea typeface="+mn-ea"/>
                          <a:cs typeface="+mn-cs"/>
                        </a:rPr>
                        <a:t>Vulnerability</a:t>
                      </a:r>
                    </a:p>
                  </a:txBody>
                  <a:tcPr anchor="ctr">
                    <a:solidFill>
                      <a:schemeClr val="bg2">
                        <a:lumMod val="90000"/>
                      </a:schemeClr>
                    </a:solidFill>
                  </a:tcPr>
                </a:tc>
                <a:extLst>
                  <a:ext uri="{0D108BD9-81ED-4DB2-BD59-A6C34878D82A}">
                    <a16:rowId xmlns:a16="http://schemas.microsoft.com/office/drawing/2014/main" val="1043597944"/>
                  </a:ext>
                </a:extLst>
              </a:tr>
              <a:tr h="830982">
                <a:tc>
                  <a:txBody>
                    <a:bodyPr/>
                    <a:lstStyle/>
                    <a:p>
                      <a:endParaRPr lang="en-US" dirty="0"/>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6C70"/>
                          </a:solidFill>
                          <a:effectLst/>
                          <a:uLnTx/>
                          <a:uFillTx/>
                          <a:latin typeface="+mn-lt"/>
                          <a:ea typeface="+mn-ea"/>
                          <a:cs typeface="+mn-cs"/>
                        </a:rPr>
                        <a:t>Service (selflessness)</a:t>
                      </a:r>
                    </a:p>
                  </a:txBody>
                  <a:tcPr anchor="ctr">
                    <a:solidFill>
                      <a:schemeClr val="bg1">
                        <a:lumMod val="95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3618137854"/>
                  </a:ext>
                </a:extLst>
              </a:tr>
              <a:tr h="830982">
                <a:tc>
                  <a:txBody>
                    <a:bodyPr/>
                    <a:lstStyle/>
                    <a:p>
                      <a:endParaRPr lang="en-US" dirty="0"/>
                    </a:p>
                  </a:txBody>
                  <a:tcPr>
                    <a:solidFill>
                      <a:schemeClr val="accent6">
                        <a:lumMod val="40000"/>
                        <a:lumOff val="60000"/>
                      </a:schemeClr>
                    </a:solidFill>
                  </a:tcPr>
                </a:tc>
                <a:tc>
                  <a:txBody>
                    <a:bodyPr/>
                    <a:lstStyle/>
                    <a:p>
                      <a:pPr algn="ctr"/>
                      <a:r>
                        <a:rPr kumimoji="0" lang="en-US" sz="2800" b="1" i="0" u="none" strike="noStrike" kern="1200" cap="none" spc="0" normalizeH="0" baseline="0" noProof="0" dirty="0">
                          <a:ln>
                            <a:noFill/>
                          </a:ln>
                          <a:solidFill>
                            <a:srgbClr val="5B6C70"/>
                          </a:solidFill>
                          <a:effectLst/>
                          <a:uLnTx/>
                          <a:uFillTx/>
                          <a:latin typeface="+mn-lt"/>
                          <a:ea typeface="+mn-ea"/>
                          <a:cs typeface="+mn-cs"/>
                        </a:rPr>
                        <a:t>Responsibility</a:t>
                      </a:r>
                      <a:endParaRPr lang="en-US" sz="2800" dirty="0"/>
                    </a:p>
                  </a:txBody>
                  <a:tcPr anchor="ctr">
                    <a:solidFill>
                      <a:schemeClr val="bg1">
                        <a:lumMod val="95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2433356365"/>
                  </a:ext>
                </a:extLst>
              </a:tr>
              <a:tr h="830982">
                <a:tc>
                  <a:txBody>
                    <a:bodyPr/>
                    <a:lstStyle/>
                    <a:p>
                      <a:endParaRPr lang="en-US" dirty="0"/>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6C70"/>
                          </a:solidFill>
                          <a:effectLst/>
                          <a:uLnTx/>
                          <a:uFillTx/>
                          <a:latin typeface="+mn-lt"/>
                          <a:ea typeface="+mn-ea"/>
                          <a:cs typeface="+mn-cs"/>
                        </a:rPr>
                        <a:t>Humility</a:t>
                      </a: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bg1">
                        <a:lumMod val="95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2781902294"/>
                  </a:ext>
                </a:extLst>
              </a:tr>
              <a:tr h="830982">
                <a:tc>
                  <a:txBody>
                    <a:bodyPr/>
                    <a:lstStyle/>
                    <a:p>
                      <a:endParaRPr lang="en-US" dirty="0"/>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6C70"/>
                          </a:solidFill>
                          <a:effectLst/>
                          <a:uLnTx/>
                          <a:uFillTx/>
                          <a:latin typeface="+mn-lt"/>
                          <a:ea typeface="+mn-ea"/>
                          <a:cs typeface="+mn-cs"/>
                        </a:rPr>
                        <a:t>Integrity</a:t>
                      </a: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bg1">
                        <a:lumMod val="95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2317677595"/>
                  </a:ext>
                </a:extLst>
              </a:tr>
              <a:tr h="830982">
                <a:tc>
                  <a:txBody>
                    <a:bodyPr/>
                    <a:lstStyle/>
                    <a:p>
                      <a:endParaRPr lang="en-US" dirty="0"/>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6C70"/>
                          </a:solidFill>
                          <a:effectLst/>
                          <a:uLnTx/>
                          <a:uFillTx/>
                          <a:latin typeface="+mn-lt"/>
                          <a:ea typeface="+mn-ea"/>
                          <a:cs typeface="+mn-cs"/>
                        </a:rPr>
                        <a:t>Willingness</a:t>
                      </a: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bg1">
                        <a:lumMod val="95000"/>
                      </a:schemeClr>
                    </a:solidFill>
                  </a:tcPr>
                </a:tc>
                <a:tc>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val="222136127"/>
                  </a:ext>
                </a:extLst>
              </a:tr>
            </a:tbl>
          </a:graphicData>
        </a:graphic>
      </p:graphicFrame>
      <p:sp>
        <p:nvSpPr>
          <p:cNvPr id="12" name="TextBox 11">
            <a:extLst>
              <a:ext uri="{FF2B5EF4-FFF2-40B4-BE49-F238E27FC236}">
                <a16:creationId xmlns:a16="http://schemas.microsoft.com/office/drawing/2014/main" id="{92A52C99-86B5-0449-F6DF-A7A95E5F60DB}"/>
              </a:ext>
            </a:extLst>
          </p:cNvPr>
          <p:cNvSpPr txBox="1"/>
          <p:nvPr/>
        </p:nvSpPr>
        <p:spPr>
          <a:xfrm>
            <a:off x="7954432" y="5912546"/>
            <a:ext cx="3724835" cy="338554"/>
          </a:xfrm>
          <a:prstGeom prst="rect">
            <a:avLst/>
          </a:prstGeom>
          <a:noFill/>
        </p:spPr>
        <p:txBody>
          <a:bodyPr wrap="square" rtlCol="0">
            <a:spAutoFit/>
          </a:bodyPr>
          <a:lstStyle/>
          <a:p>
            <a:r>
              <a:rPr lang="en-US" sz="1600" dirty="0"/>
              <a:t>(Adapted from Westphal &amp; Watson, 2021)</a:t>
            </a:r>
          </a:p>
        </p:txBody>
      </p:sp>
      <p:sp>
        <p:nvSpPr>
          <p:cNvPr id="13" name="TextBox 12">
            <a:extLst>
              <a:ext uri="{FF2B5EF4-FFF2-40B4-BE49-F238E27FC236}">
                <a16:creationId xmlns:a16="http://schemas.microsoft.com/office/drawing/2014/main" id="{69DC40B7-39D9-815D-3C27-560EDC1FF6E6}"/>
              </a:ext>
            </a:extLst>
          </p:cNvPr>
          <p:cNvSpPr txBox="1"/>
          <p:nvPr/>
        </p:nvSpPr>
        <p:spPr>
          <a:xfrm>
            <a:off x="587188" y="1848509"/>
            <a:ext cx="3608293" cy="646331"/>
          </a:xfrm>
          <a:prstGeom prst="rect">
            <a:avLst/>
          </a:prstGeom>
          <a:noFill/>
        </p:spPr>
        <p:txBody>
          <a:bodyPr wrap="square" rtlCol="0">
            <a:spAutoFit/>
          </a:bodyPr>
          <a:lstStyle/>
          <a:p>
            <a:r>
              <a:rPr lang="en-US" dirty="0"/>
              <a:t>Placing the welfare of others above one’s own welfare, caring for others</a:t>
            </a:r>
          </a:p>
        </p:txBody>
      </p:sp>
      <p:sp>
        <p:nvSpPr>
          <p:cNvPr id="14" name="TextBox 13">
            <a:extLst>
              <a:ext uri="{FF2B5EF4-FFF2-40B4-BE49-F238E27FC236}">
                <a16:creationId xmlns:a16="http://schemas.microsoft.com/office/drawing/2014/main" id="{41094A01-8767-4EC6-7B81-23A1C597BB1C}"/>
              </a:ext>
            </a:extLst>
          </p:cNvPr>
          <p:cNvSpPr txBox="1"/>
          <p:nvPr/>
        </p:nvSpPr>
        <p:spPr>
          <a:xfrm>
            <a:off x="7917204" y="1736466"/>
            <a:ext cx="3724835" cy="830997"/>
          </a:xfrm>
          <a:prstGeom prst="rect">
            <a:avLst/>
          </a:prstGeom>
          <a:noFill/>
        </p:spPr>
        <p:txBody>
          <a:bodyPr wrap="square" rtlCol="0">
            <a:spAutoFit/>
          </a:bodyPr>
          <a:lstStyle/>
          <a:p>
            <a:r>
              <a:rPr lang="en-US" sz="1600" dirty="0"/>
              <a:t>Not seeking help for or ignoring your own mental or physical concerns because personal health is not a priority</a:t>
            </a:r>
          </a:p>
        </p:txBody>
      </p:sp>
      <p:sp>
        <p:nvSpPr>
          <p:cNvPr id="15" name="TextBox 14">
            <a:extLst>
              <a:ext uri="{FF2B5EF4-FFF2-40B4-BE49-F238E27FC236}">
                <a16:creationId xmlns:a16="http://schemas.microsoft.com/office/drawing/2014/main" id="{0DEEF916-9254-CBCA-2D35-EC28112538C4}"/>
              </a:ext>
            </a:extLst>
          </p:cNvPr>
          <p:cNvSpPr txBox="1"/>
          <p:nvPr/>
        </p:nvSpPr>
        <p:spPr>
          <a:xfrm>
            <a:off x="531348" y="2681385"/>
            <a:ext cx="3608293" cy="646331"/>
          </a:xfrm>
          <a:prstGeom prst="rect">
            <a:avLst/>
          </a:prstGeom>
          <a:noFill/>
        </p:spPr>
        <p:txBody>
          <a:bodyPr wrap="square" rtlCol="0">
            <a:spAutoFit/>
          </a:bodyPr>
          <a:lstStyle/>
          <a:p>
            <a:r>
              <a:rPr lang="en-US" dirty="0"/>
              <a:t>Commitment to supporting and helping participants sustain recovery</a:t>
            </a:r>
          </a:p>
        </p:txBody>
      </p:sp>
      <p:sp>
        <p:nvSpPr>
          <p:cNvPr id="16" name="TextBox 15">
            <a:extLst>
              <a:ext uri="{FF2B5EF4-FFF2-40B4-BE49-F238E27FC236}">
                <a16:creationId xmlns:a16="http://schemas.microsoft.com/office/drawing/2014/main" id="{713850F1-D153-5C8F-6BAE-59309637D8D2}"/>
              </a:ext>
            </a:extLst>
          </p:cNvPr>
          <p:cNvSpPr txBox="1"/>
          <p:nvPr/>
        </p:nvSpPr>
        <p:spPr>
          <a:xfrm>
            <a:off x="7935817" y="2560651"/>
            <a:ext cx="3687607" cy="830997"/>
          </a:xfrm>
          <a:prstGeom prst="rect">
            <a:avLst/>
          </a:prstGeom>
          <a:noFill/>
        </p:spPr>
        <p:txBody>
          <a:bodyPr wrap="square" rtlCol="0">
            <a:spAutoFit/>
          </a:bodyPr>
          <a:lstStyle/>
          <a:p>
            <a:r>
              <a:rPr lang="en-US" sz="1600" dirty="0"/>
              <a:t>Guilt and complicated grief after perceived failure, taking the participant’s actions personally</a:t>
            </a:r>
          </a:p>
        </p:txBody>
      </p:sp>
      <p:sp>
        <p:nvSpPr>
          <p:cNvPr id="17" name="TextBox 16">
            <a:extLst>
              <a:ext uri="{FF2B5EF4-FFF2-40B4-BE49-F238E27FC236}">
                <a16:creationId xmlns:a16="http://schemas.microsoft.com/office/drawing/2014/main" id="{4EC609B8-4F20-E73F-A43F-A4F25CF7F8A6}"/>
              </a:ext>
            </a:extLst>
          </p:cNvPr>
          <p:cNvSpPr txBox="1"/>
          <p:nvPr/>
        </p:nvSpPr>
        <p:spPr>
          <a:xfrm>
            <a:off x="587188" y="3506867"/>
            <a:ext cx="3608293" cy="646331"/>
          </a:xfrm>
          <a:prstGeom prst="rect">
            <a:avLst/>
          </a:prstGeom>
          <a:noFill/>
        </p:spPr>
        <p:txBody>
          <a:bodyPr wrap="square" rtlCol="0">
            <a:spAutoFit/>
          </a:bodyPr>
          <a:lstStyle/>
          <a:p>
            <a:r>
              <a:rPr lang="en-US" dirty="0"/>
              <a:t>Toughness and ability to endure hardships without complaint</a:t>
            </a:r>
          </a:p>
        </p:txBody>
      </p:sp>
      <p:sp>
        <p:nvSpPr>
          <p:cNvPr id="18" name="TextBox 17">
            <a:extLst>
              <a:ext uri="{FF2B5EF4-FFF2-40B4-BE49-F238E27FC236}">
                <a16:creationId xmlns:a16="http://schemas.microsoft.com/office/drawing/2014/main" id="{4B60A27A-455F-E667-A991-C7C185D1A09D}"/>
              </a:ext>
            </a:extLst>
          </p:cNvPr>
          <p:cNvSpPr txBox="1"/>
          <p:nvPr/>
        </p:nvSpPr>
        <p:spPr>
          <a:xfrm>
            <a:off x="7917204" y="3403976"/>
            <a:ext cx="3687607" cy="830997"/>
          </a:xfrm>
          <a:prstGeom prst="rect">
            <a:avLst/>
          </a:prstGeom>
          <a:noFill/>
        </p:spPr>
        <p:txBody>
          <a:bodyPr wrap="square" rtlCol="0">
            <a:spAutoFit/>
          </a:bodyPr>
          <a:lstStyle/>
          <a:p>
            <a:r>
              <a:rPr lang="en-US" sz="1600" dirty="0"/>
              <a:t>Not aware of, or not acknowledging, significant problems, silently suffering, not advocating for your needs</a:t>
            </a:r>
          </a:p>
        </p:txBody>
      </p:sp>
      <p:sp>
        <p:nvSpPr>
          <p:cNvPr id="19" name="TextBox 18">
            <a:extLst>
              <a:ext uri="{FF2B5EF4-FFF2-40B4-BE49-F238E27FC236}">
                <a16:creationId xmlns:a16="http://schemas.microsoft.com/office/drawing/2014/main" id="{2E3C6F40-9B42-F88A-8449-608279587CA7}"/>
              </a:ext>
            </a:extLst>
          </p:cNvPr>
          <p:cNvSpPr txBox="1"/>
          <p:nvPr/>
        </p:nvSpPr>
        <p:spPr>
          <a:xfrm>
            <a:off x="549961" y="4332338"/>
            <a:ext cx="3608293" cy="646331"/>
          </a:xfrm>
          <a:prstGeom prst="rect">
            <a:avLst/>
          </a:prstGeom>
          <a:noFill/>
        </p:spPr>
        <p:txBody>
          <a:bodyPr wrap="square" rtlCol="0">
            <a:spAutoFit/>
          </a:bodyPr>
          <a:lstStyle/>
          <a:p>
            <a:r>
              <a:rPr lang="en-US" dirty="0"/>
              <a:t>Following an internal moral compass to choose “right” over “wrong”</a:t>
            </a:r>
          </a:p>
        </p:txBody>
      </p:sp>
      <p:sp>
        <p:nvSpPr>
          <p:cNvPr id="20" name="TextBox 19">
            <a:extLst>
              <a:ext uri="{FF2B5EF4-FFF2-40B4-BE49-F238E27FC236}">
                <a16:creationId xmlns:a16="http://schemas.microsoft.com/office/drawing/2014/main" id="{67A1F173-421B-5421-5F2D-5C1650498A5A}"/>
              </a:ext>
            </a:extLst>
          </p:cNvPr>
          <p:cNvSpPr txBox="1"/>
          <p:nvPr/>
        </p:nvSpPr>
        <p:spPr>
          <a:xfrm>
            <a:off x="7889283" y="4237905"/>
            <a:ext cx="3608293" cy="830997"/>
          </a:xfrm>
          <a:prstGeom prst="rect">
            <a:avLst/>
          </a:prstGeom>
          <a:noFill/>
        </p:spPr>
        <p:txBody>
          <a:bodyPr wrap="square" rtlCol="0">
            <a:spAutoFit/>
          </a:bodyPr>
          <a:lstStyle/>
          <a:p>
            <a:r>
              <a:rPr lang="en-US" sz="1600" dirty="0"/>
              <a:t>Feeling frustrated and betrayed when others fail to express the same level of integrity</a:t>
            </a:r>
          </a:p>
        </p:txBody>
      </p:sp>
      <p:sp>
        <p:nvSpPr>
          <p:cNvPr id="21" name="TextBox 20">
            <a:extLst>
              <a:ext uri="{FF2B5EF4-FFF2-40B4-BE49-F238E27FC236}">
                <a16:creationId xmlns:a16="http://schemas.microsoft.com/office/drawing/2014/main" id="{B74EECA7-5517-1D6C-867D-37FF32F13604}"/>
              </a:ext>
            </a:extLst>
          </p:cNvPr>
          <p:cNvSpPr txBox="1"/>
          <p:nvPr/>
        </p:nvSpPr>
        <p:spPr>
          <a:xfrm>
            <a:off x="512733" y="5021174"/>
            <a:ext cx="3724835" cy="923330"/>
          </a:xfrm>
          <a:prstGeom prst="rect">
            <a:avLst/>
          </a:prstGeom>
          <a:noFill/>
        </p:spPr>
        <p:txBody>
          <a:bodyPr wrap="square" rtlCol="0">
            <a:spAutoFit/>
          </a:bodyPr>
          <a:lstStyle/>
          <a:p>
            <a:r>
              <a:rPr lang="en-US" dirty="0"/>
              <a:t>Open-minded to action and change, motivated to become the best version of yourself</a:t>
            </a:r>
          </a:p>
        </p:txBody>
      </p:sp>
      <p:sp>
        <p:nvSpPr>
          <p:cNvPr id="22" name="TextBox 21">
            <a:extLst>
              <a:ext uri="{FF2B5EF4-FFF2-40B4-BE49-F238E27FC236}">
                <a16:creationId xmlns:a16="http://schemas.microsoft.com/office/drawing/2014/main" id="{477E79FA-1A29-F01E-32ED-4D939F883648}"/>
              </a:ext>
            </a:extLst>
          </p:cNvPr>
          <p:cNvSpPr txBox="1"/>
          <p:nvPr/>
        </p:nvSpPr>
        <p:spPr>
          <a:xfrm>
            <a:off x="7870668" y="5005977"/>
            <a:ext cx="3780678" cy="954107"/>
          </a:xfrm>
          <a:prstGeom prst="rect">
            <a:avLst/>
          </a:prstGeom>
          <a:noFill/>
        </p:spPr>
        <p:txBody>
          <a:bodyPr wrap="square" rtlCol="0">
            <a:spAutoFit/>
          </a:bodyPr>
          <a:lstStyle/>
          <a:p>
            <a:r>
              <a:rPr lang="en-US" sz="1400" dirty="0"/>
              <a:t>Overexertion and exhaustion, feeling guilty when experiencing low energy, feeling ashamed when outcomes don’t match expectation, frustration when others are not as eager to change  </a:t>
            </a:r>
          </a:p>
        </p:txBody>
      </p:sp>
    </p:spTree>
    <p:extLst>
      <p:ext uri="{BB962C8B-B14F-4D97-AF65-F5344CB8AC3E}">
        <p14:creationId xmlns:p14="http://schemas.microsoft.com/office/powerpoint/2010/main" val="200334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EF91C-CAF9-BA17-400D-92E4798655A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A742E26-9A8B-78E8-50A4-EBAA0757518E}"/>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06DA420-DCC7-ACAA-9AD6-6C5C13ADAB02}"/>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91CB9F98-9465-1C20-1AA1-8326A5F28B82}"/>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F918FE08-B79C-CFEE-EB24-0BB3B3464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20B5490-C18E-8954-84B8-65210B6C8AF6}"/>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Create a Self-care Practice</a:t>
            </a:r>
          </a:p>
        </p:txBody>
      </p:sp>
      <p:sp>
        <p:nvSpPr>
          <p:cNvPr id="3" name="TextBox 2">
            <a:extLst>
              <a:ext uri="{FF2B5EF4-FFF2-40B4-BE49-F238E27FC236}">
                <a16:creationId xmlns:a16="http://schemas.microsoft.com/office/drawing/2014/main" id="{02C2FA92-D3A9-EDCE-A7DB-F03A08AADE22}"/>
              </a:ext>
            </a:extLst>
          </p:cNvPr>
          <p:cNvSpPr txBox="1"/>
          <p:nvPr/>
        </p:nvSpPr>
        <p:spPr>
          <a:xfrm>
            <a:off x="2126900" y="1168418"/>
            <a:ext cx="7486644" cy="4460516"/>
          </a:xfrm>
          <a:prstGeom prst="rect">
            <a:avLst/>
          </a:prstGeom>
          <a:noFill/>
        </p:spPr>
        <p:txBody>
          <a:bodyPr wrap="square" rtlCol="0">
            <a:spAutoFit/>
          </a:bodyPr>
          <a:lstStyle/>
          <a:p>
            <a:pPr marR="0" lvl="0" algn="ctr">
              <a:lnSpc>
                <a:spcPct val="115000"/>
              </a:lnSpc>
              <a:spcBef>
                <a:spcPts val="0"/>
              </a:spcBef>
              <a:spcAft>
                <a:spcPts val="0"/>
              </a:spcAft>
            </a:pPr>
            <a:r>
              <a:rPr lang="en-US" sz="3600" b="1" dirty="0">
                <a:latin typeface="Aptos Display" panose="020B0004020202020204" pitchFamily="34" charset="0"/>
                <a:ea typeface="Arial" panose="020B0604020202020204" pitchFamily="34" charset="0"/>
              </a:rPr>
              <a:t>Six Domains of Self-care</a:t>
            </a:r>
          </a:p>
          <a:p>
            <a:pPr marR="0" lvl="0">
              <a:lnSpc>
                <a:spcPct val="115000"/>
              </a:lnSpc>
              <a:spcBef>
                <a:spcPts val="0"/>
              </a:spcBef>
              <a:spcAft>
                <a:spcPts val="0"/>
              </a:spcAft>
            </a:pPr>
            <a:endParaRPr lang="en-US" sz="1100" b="1" u="none" strike="noStrike" dirty="0">
              <a:effectLst/>
              <a:latin typeface="Aptos Display" panose="020B0004020202020204" pitchFamily="34" charset="0"/>
              <a:ea typeface="Arial" panose="020B0604020202020204" pitchFamily="34" charset="0"/>
            </a:endParaRPr>
          </a:p>
          <a:p>
            <a:pPr marL="457200" marR="0" lvl="0" indent="-457200">
              <a:lnSpc>
                <a:spcPct val="107000"/>
              </a:lnSpc>
              <a:spcBef>
                <a:spcPts val="0"/>
              </a:spcBef>
              <a:spcAft>
                <a:spcPts val="0"/>
              </a:spcAft>
              <a:buAutoNum type="arabicPeriod"/>
            </a:pPr>
            <a:r>
              <a:rPr lang="en-US" sz="3600" b="1" kern="100" dirty="0">
                <a:latin typeface="Aptos Display" panose="020B0004020202020204" pitchFamily="34" charset="0"/>
                <a:ea typeface="Aptos" panose="020B0004020202020204" pitchFamily="34" charset="0"/>
                <a:cs typeface="Times New Roman" panose="02020603050405020304" pitchFamily="18" charset="0"/>
              </a:rPr>
              <a:t>Physical</a:t>
            </a:r>
          </a:p>
          <a:p>
            <a:pPr marL="457200" marR="0" lvl="0" indent="-457200">
              <a:lnSpc>
                <a:spcPct val="107000"/>
              </a:lnSpc>
              <a:spcBef>
                <a:spcPts val="0"/>
              </a:spcBef>
              <a:spcAft>
                <a:spcPts val="0"/>
              </a:spcAft>
              <a:buAutoNum type="arabicPeriod"/>
            </a:pPr>
            <a:r>
              <a:rPr lang="en-US" sz="3600" b="1" kern="100" dirty="0">
                <a:effectLst/>
                <a:latin typeface="Aptos Display" panose="020B0004020202020204" pitchFamily="34" charset="0"/>
                <a:ea typeface="Aptos" panose="020B0004020202020204" pitchFamily="34" charset="0"/>
                <a:cs typeface="Times New Roman" panose="02020603050405020304" pitchFamily="18" charset="0"/>
              </a:rPr>
              <a:t>Emotional</a:t>
            </a:r>
          </a:p>
          <a:p>
            <a:pPr marL="457200" marR="0" lvl="0" indent="-457200">
              <a:lnSpc>
                <a:spcPct val="107000"/>
              </a:lnSpc>
              <a:spcBef>
                <a:spcPts val="0"/>
              </a:spcBef>
              <a:spcAft>
                <a:spcPts val="0"/>
              </a:spcAft>
              <a:buAutoNum type="arabicPeriod"/>
            </a:pPr>
            <a:r>
              <a:rPr lang="en-US" sz="3600" b="1" kern="100" dirty="0">
                <a:latin typeface="Aptos Display" panose="020B0004020202020204" pitchFamily="34" charset="0"/>
                <a:ea typeface="Aptos" panose="020B0004020202020204" pitchFamily="34" charset="0"/>
                <a:cs typeface="Times New Roman" panose="02020603050405020304" pitchFamily="18" charset="0"/>
              </a:rPr>
              <a:t>Mental</a:t>
            </a:r>
          </a:p>
          <a:p>
            <a:pPr marL="457200" marR="0" lvl="0" indent="-457200">
              <a:lnSpc>
                <a:spcPct val="107000"/>
              </a:lnSpc>
              <a:spcBef>
                <a:spcPts val="0"/>
              </a:spcBef>
              <a:spcAft>
                <a:spcPts val="0"/>
              </a:spcAft>
              <a:buAutoNum type="arabicPeriod"/>
            </a:pPr>
            <a:r>
              <a:rPr lang="en-US" sz="3600" b="1" kern="100" dirty="0">
                <a:effectLst/>
                <a:latin typeface="Aptos Display" panose="020B0004020202020204" pitchFamily="34" charset="0"/>
                <a:ea typeface="Aptos" panose="020B0004020202020204" pitchFamily="34" charset="0"/>
                <a:cs typeface="Times New Roman" panose="02020603050405020304" pitchFamily="18" charset="0"/>
              </a:rPr>
              <a:t>Spiritual</a:t>
            </a:r>
          </a:p>
          <a:p>
            <a:pPr marL="457200" marR="0" lvl="0" indent="-457200">
              <a:lnSpc>
                <a:spcPct val="107000"/>
              </a:lnSpc>
              <a:spcBef>
                <a:spcPts val="0"/>
              </a:spcBef>
              <a:spcAft>
                <a:spcPts val="0"/>
              </a:spcAft>
              <a:buAutoNum type="arabicPeriod"/>
            </a:pPr>
            <a:r>
              <a:rPr lang="en-US" sz="3600" b="1" kern="100" dirty="0">
                <a:latin typeface="Aptos Display" panose="020B0004020202020204" pitchFamily="34" charset="0"/>
                <a:ea typeface="Aptos" panose="020B0004020202020204" pitchFamily="34" charset="0"/>
                <a:cs typeface="Times New Roman" panose="02020603050405020304" pitchFamily="18" charset="0"/>
              </a:rPr>
              <a:t>Social</a:t>
            </a:r>
          </a:p>
          <a:p>
            <a:pPr marL="457200" marR="0" lvl="0" indent="-457200">
              <a:lnSpc>
                <a:spcPct val="107000"/>
              </a:lnSpc>
              <a:spcBef>
                <a:spcPts val="0"/>
              </a:spcBef>
              <a:spcAft>
                <a:spcPts val="0"/>
              </a:spcAft>
              <a:buAutoNum type="arabicPeriod"/>
            </a:pPr>
            <a:r>
              <a:rPr lang="en-US" sz="3600" b="1" kern="100" dirty="0">
                <a:effectLst/>
                <a:latin typeface="Aptos Display" panose="020B0004020202020204" pitchFamily="34" charset="0"/>
                <a:ea typeface="Aptos" panose="020B0004020202020204" pitchFamily="34" charset="0"/>
                <a:cs typeface="Times New Roman" panose="02020603050405020304" pitchFamily="18" charset="0"/>
              </a:rPr>
              <a:t>Professional</a:t>
            </a:r>
          </a:p>
        </p:txBody>
      </p:sp>
      <p:grpSp>
        <p:nvGrpSpPr>
          <p:cNvPr id="10" name="Group 9">
            <a:extLst>
              <a:ext uri="{FF2B5EF4-FFF2-40B4-BE49-F238E27FC236}">
                <a16:creationId xmlns:a16="http://schemas.microsoft.com/office/drawing/2014/main" id="{73B86104-1FAE-3804-DBAD-B5BF2E88C401}"/>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DBC8958E-12ED-4534-B220-D3DD5E156376}"/>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1580C8B5-0E89-4806-2084-46EAA4C3520F}"/>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
        <p:nvSpPr>
          <p:cNvPr id="12" name="TextBox 11">
            <a:extLst>
              <a:ext uri="{FF2B5EF4-FFF2-40B4-BE49-F238E27FC236}">
                <a16:creationId xmlns:a16="http://schemas.microsoft.com/office/drawing/2014/main" id="{65C41601-340C-DDD3-CE16-68DE9E7DC7C2}"/>
              </a:ext>
            </a:extLst>
          </p:cNvPr>
          <p:cNvSpPr txBox="1"/>
          <p:nvPr/>
        </p:nvSpPr>
        <p:spPr>
          <a:xfrm>
            <a:off x="9858740" y="5847794"/>
            <a:ext cx="1876474" cy="338554"/>
          </a:xfrm>
          <a:prstGeom prst="rect">
            <a:avLst/>
          </a:prstGeom>
          <a:noFill/>
        </p:spPr>
        <p:txBody>
          <a:bodyPr wrap="square" rtlCol="0">
            <a:spAutoFit/>
          </a:bodyPr>
          <a:lstStyle/>
          <a:p>
            <a:r>
              <a:rPr lang="en-US" sz="1600" dirty="0"/>
              <a:t>(Butler et al., 2019)</a:t>
            </a:r>
          </a:p>
        </p:txBody>
      </p:sp>
    </p:spTree>
    <p:extLst>
      <p:ext uri="{BB962C8B-B14F-4D97-AF65-F5344CB8AC3E}">
        <p14:creationId xmlns:p14="http://schemas.microsoft.com/office/powerpoint/2010/main" val="1783780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Domains of Self-care</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grpSp>
        <p:nvGrpSpPr>
          <p:cNvPr id="14" name="Group 13">
            <a:extLst>
              <a:ext uri="{FF2B5EF4-FFF2-40B4-BE49-F238E27FC236}">
                <a16:creationId xmlns:a16="http://schemas.microsoft.com/office/drawing/2014/main" id="{9F68AE3A-885F-BEE8-1B58-E4F01F3A4E76}"/>
              </a:ext>
            </a:extLst>
          </p:cNvPr>
          <p:cNvGrpSpPr/>
          <p:nvPr/>
        </p:nvGrpSpPr>
        <p:grpSpPr>
          <a:xfrm>
            <a:off x="-200550" y="1224192"/>
            <a:ext cx="4886829" cy="2415654"/>
            <a:chOff x="81886" y="1218511"/>
            <a:chExt cx="4886829" cy="2415654"/>
          </a:xfrm>
        </p:grpSpPr>
        <p:pic>
          <p:nvPicPr>
            <p:cNvPr id="12" name="Graphic 11" descr="Skeleton outline">
              <a:extLst>
                <a:ext uri="{FF2B5EF4-FFF2-40B4-BE49-F238E27FC236}">
                  <a16:creationId xmlns:a16="http://schemas.microsoft.com/office/drawing/2014/main" id="{032E53CE-80B1-002A-DB61-029DFC0ABC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886" y="1218511"/>
              <a:ext cx="2415654" cy="2415654"/>
            </a:xfrm>
            <a:prstGeom prst="rect">
              <a:avLst/>
            </a:prstGeom>
          </p:spPr>
        </p:pic>
        <p:sp>
          <p:nvSpPr>
            <p:cNvPr id="13" name="TextBox 12">
              <a:extLst>
                <a:ext uri="{FF2B5EF4-FFF2-40B4-BE49-F238E27FC236}">
                  <a16:creationId xmlns:a16="http://schemas.microsoft.com/office/drawing/2014/main" id="{3D26EF68-EB4A-D6EB-9491-718A4211703C}"/>
                </a:ext>
              </a:extLst>
            </p:cNvPr>
            <p:cNvSpPr txBox="1"/>
            <p:nvPr/>
          </p:nvSpPr>
          <p:spPr>
            <a:xfrm>
              <a:off x="2020344" y="1250492"/>
              <a:ext cx="2948371" cy="2062103"/>
            </a:xfrm>
            <a:prstGeom prst="rect">
              <a:avLst/>
            </a:prstGeom>
            <a:noFill/>
          </p:spPr>
          <p:txBody>
            <a:bodyPr wrap="none" rtlCol="0">
              <a:spAutoFit/>
            </a:bodyPr>
            <a:lstStyle/>
            <a:p>
              <a:r>
                <a:rPr lang="en-US" sz="2800" b="1" dirty="0">
                  <a:solidFill>
                    <a:srgbClr val="5B6C70"/>
                  </a:solidFill>
                  <a:latin typeface="Aptos Display" panose="020B0004020202020204" pitchFamily="34" charset="0"/>
                </a:rPr>
                <a:t>Physical Self-care</a:t>
              </a:r>
            </a:p>
            <a:p>
              <a:r>
                <a:rPr lang="en-US" sz="2000" b="1" dirty="0">
                  <a:solidFill>
                    <a:srgbClr val="6FB1CB"/>
                  </a:solidFill>
                  <a:latin typeface="Aptos Display" panose="020B0004020202020204" pitchFamily="34" charset="0"/>
                </a:rPr>
                <a:t>Healthy eating/nutrition</a:t>
              </a:r>
            </a:p>
            <a:p>
              <a:r>
                <a:rPr lang="en-US" sz="2000" b="1" dirty="0">
                  <a:solidFill>
                    <a:srgbClr val="6FB1CB"/>
                  </a:solidFill>
                  <a:latin typeface="Aptos Display" panose="020B0004020202020204" pitchFamily="34" charset="0"/>
                </a:rPr>
                <a:t>Exercise</a:t>
              </a:r>
            </a:p>
            <a:p>
              <a:r>
                <a:rPr lang="en-US" sz="2000" b="1" dirty="0">
                  <a:solidFill>
                    <a:srgbClr val="6FB1CB"/>
                  </a:solidFill>
                  <a:latin typeface="Aptos Display" panose="020B0004020202020204" pitchFamily="34" charset="0"/>
                </a:rPr>
                <a:t>Sleep</a:t>
              </a:r>
            </a:p>
            <a:p>
              <a:r>
                <a:rPr lang="en-US" sz="2000" b="1" dirty="0">
                  <a:solidFill>
                    <a:srgbClr val="6FB1CB"/>
                  </a:solidFill>
                  <a:latin typeface="Aptos Display" panose="020B0004020202020204" pitchFamily="34" charset="0"/>
                </a:rPr>
                <a:t>Maintenance healthcare</a:t>
              </a:r>
            </a:p>
            <a:p>
              <a:r>
                <a:rPr lang="en-US" sz="2000" b="1" dirty="0">
                  <a:solidFill>
                    <a:srgbClr val="6FB1CB"/>
                  </a:solidFill>
                  <a:latin typeface="Aptos Display" panose="020B0004020202020204" pitchFamily="34" charset="0"/>
                </a:rPr>
                <a:t>Hygiene</a:t>
              </a:r>
            </a:p>
          </p:txBody>
        </p:sp>
      </p:grpSp>
      <p:grpSp>
        <p:nvGrpSpPr>
          <p:cNvPr id="3" name="Group 2">
            <a:extLst>
              <a:ext uri="{FF2B5EF4-FFF2-40B4-BE49-F238E27FC236}">
                <a16:creationId xmlns:a16="http://schemas.microsoft.com/office/drawing/2014/main" id="{2D93C475-5EC3-181D-0B52-D98098CD8EB1}"/>
              </a:ext>
            </a:extLst>
          </p:cNvPr>
          <p:cNvGrpSpPr/>
          <p:nvPr/>
        </p:nvGrpSpPr>
        <p:grpSpPr>
          <a:xfrm>
            <a:off x="6632812" y="1227804"/>
            <a:ext cx="5126834" cy="2677656"/>
            <a:chOff x="6318913" y="1223390"/>
            <a:chExt cx="5126834" cy="2677656"/>
          </a:xfrm>
        </p:grpSpPr>
        <p:pic>
          <p:nvPicPr>
            <p:cNvPr id="16" name="Graphic 15" descr="Heart lock with solid fill">
              <a:extLst>
                <a:ext uri="{FF2B5EF4-FFF2-40B4-BE49-F238E27FC236}">
                  <a16:creationId xmlns:a16="http://schemas.microsoft.com/office/drawing/2014/main" id="{19900B50-8199-4AC0-5618-58678B04A0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18913" y="1362728"/>
              <a:ext cx="1585415" cy="1585415"/>
            </a:xfrm>
            <a:prstGeom prst="rect">
              <a:avLst/>
            </a:prstGeom>
          </p:spPr>
        </p:pic>
        <p:sp>
          <p:nvSpPr>
            <p:cNvPr id="17" name="TextBox 16">
              <a:extLst>
                <a:ext uri="{FF2B5EF4-FFF2-40B4-BE49-F238E27FC236}">
                  <a16:creationId xmlns:a16="http://schemas.microsoft.com/office/drawing/2014/main" id="{33232924-DBD0-BD88-2137-64C5AE9B24C4}"/>
                </a:ext>
              </a:extLst>
            </p:cNvPr>
            <p:cNvSpPr txBox="1"/>
            <p:nvPr/>
          </p:nvSpPr>
          <p:spPr>
            <a:xfrm>
              <a:off x="7904328" y="1223390"/>
              <a:ext cx="3541419" cy="2677656"/>
            </a:xfrm>
            <a:prstGeom prst="rect">
              <a:avLst/>
            </a:prstGeom>
            <a:noFill/>
          </p:spPr>
          <p:txBody>
            <a:bodyPr wrap="none" rtlCol="0">
              <a:spAutoFit/>
            </a:bodyPr>
            <a:lstStyle/>
            <a:p>
              <a:r>
                <a:rPr lang="en-US" sz="2800" b="1" dirty="0">
                  <a:solidFill>
                    <a:srgbClr val="5B6C70"/>
                  </a:solidFill>
                  <a:latin typeface="Aptos Display" panose="020B0004020202020204" pitchFamily="34" charset="0"/>
                </a:rPr>
                <a:t>Emotional Self-care</a:t>
              </a:r>
            </a:p>
            <a:p>
              <a:r>
                <a:rPr lang="en-US" sz="2000" b="1" dirty="0">
                  <a:solidFill>
                    <a:srgbClr val="6FB1CB"/>
                  </a:solidFill>
                  <a:latin typeface="Aptos Display" panose="020B0004020202020204" pitchFamily="34" charset="0"/>
                </a:rPr>
                <a:t>Develop healthy coping skills</a:t>
              </a:r>
            </a:p>
            <a:p>
              <a:r>
                <a:rPr lang="en-US" sz="2000" b="1" dirty="0">
                  <a:solidFill>
                    <a:srgbClr val="6FB1CB"/>
                  </a:solidFill>
                  <a:latin typeface="Aptos Display" panose="020B0004020202020204" pitchFamily="34" charset="0"/>
                </a:rPr>
                <a:t>Set limits/maintain boundaries</a:t>
              </a:r>
            </a:p>
            <a:p>
              <a:r>
                <a:rPr lang="en-US" sz="2000" b="1" dirty="0">
                  <a:solidFill>
                    <a:srgbClr val="6FB1CB"/>
                  </a:solidFill>
                  <a:latin typeface="Aptos Display" panose="020B0004020202020204" pitchFamily="34" charset="0"/>
                </a:rPr>
                <a:t>Make time for yourself</a:t>
              </a:r>
            </a:p>
            <a:p>
              <a:r>
                <a:rPr lang="en-US" sz="2000" b="1" dirty="0">
                  <a:solidFill>
                    <a:srgbClr val="6FB1CB"/>
                  </a:solidFill>
                  <a:latin typeface="Aptos Display" panose="020B0004020202020204" pitchFamily="34" charset="0"/>
                </a:rPr>
                <a:t>Intentional activity</a:t>
              </a:r>
            </a:p>
            <a:p>
              <a:r>
                <a:rPr lang="en-US" sz="2000" b="1" dirty="0">
                  <a:solidFill>
                    <a:srgbClr val="6FB1CB"/>
                  </a:solidFill>
                  <a:latin typeface="Aptos Display" panose="020B0004020202020204" pitchFamily="34" charset="0"/>
                </a:rPr>
                <a:t>Talk to a safe person</a:t>
              </a:r>
            </a:p>
            <a:p>
              <a:r>
                <a:rPr lang="en-US" sz="2000" b="1" i="1" dirty="0">
                  <a:solidFill>
                    <a:srgbClr val="6FB1CB"/>
                  </a:solidFill>
                  <a:latin typeface="Aptos Display" panose="020B0004020202020204" pitchFamily="34" charset="0"/>
                </a:rPr>
                <a:t>Use the same tools you offer to</a:t>
              </a:r>
            </a:p>
            <a:p>
              <a:r>
                <a:rPr lang="en-US" sz="2000" b="1" i="1" dirty="0">
                  <a:solidFill>
                    <a:srgbClr val="6FB1CB"/>
                  </a:solidFill>
                  <a:latin typeface="Aptos Display" panose="020B0004020202020204" pitchFamily="34" charset="0"/>
                </a:rPr>
                <a:t>your participants</a:t>
              </a:r>
            </a:p>
          </p:txBody>
        </p:sp>
      </p:grpSp>
      <p:grpSp>
        <p:nvGrpSpPr>
          <p:cNvPr id="21" name="Group 20">
            <a:extLst>
              <a:ext uri="{FF2B5EF4-FFF2-40B4-BE49-F238E27FC236}">
                <a16:creationId xmlns:a16="http://schemas.microsoft.com/office/drawing/2014/main" id="{EDE6D95F-D753-CBEE-7319-A5349BBB494C}"/>
              </a:ext>
            </a:extLst>
          </p:cNvPr>
          <p:cNvGrpSpPr/>
          <p:nvPr/>
        </p:nvGrpSpPr>
        <p:grpSpPr>
          <a:xfrm>
            <a:off x="2727568" y="3537799"/>
            <a:ext cx="5641490" cy="2677656"/>
            <a:chOff x="3166750" y="3794908"/>
            <a:chExt cx="5641490" cy="2677656"/>
          </a:xfrm>
        </p:grpSpPr>
        <p:pic>
          <p:nvPicPr>
            <p:cNvPr id="19" name="Graphic 18" descr="Brain with solid fill">
              <a:extLst>
                <a:ext uri="{FF2B5EF4-FFF2-40B4-BE49-F238E27FC236}">
                  <a16:creationId xmlns:a16="http://schemas.microsoft.com/office/drawing/2014/main" id="{62E2CDF8-B110-CEF9-5A65-3FA1AED8CB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66750" y="4045412"/>
              <a:ext cx="1561093" cy="1561093"/>
            </a:xfrm>
            <a:prstGeom prst="rect">
              <a:avLst/>
            </a:prstGeom>
          </p:spPr>
        </p:pic>
        <p:sp>
          <p:nvSpPr>
            <p:cNvPr id="20" name="TextBox 19">
              <a:extLst>
                <a:ext uri="{FF2B5EF4-FFF2-40B4-BE49-F238E27FC236}">
                  <a16:creationId xmlns:a16="http://schemas.microsoft.com/office/drawing/2014/main" id="{D5C90901-0218-DEB9-8D05-BB52E97E4512}"/>
                </a:ext>
              </a:extLst>
            </p:cNvPr>
            <p:cNvSpPr txBox="1"/>
            <p:nvPr/>
          </p:nvSpPr>
          <p:spPr>
            <a:xfrm>
              <a:off x="4860877" y="3794908"/>
              <a:ext cx="3947363" cy="2677656"/>
            </a:xfrm>
            <a:prstGeom prst="rect">
              <a:avLst/>
            </a:prstGeom>
            <a:noFill/>
          </p:spPr>
          <p:txBody>
            <a:bodyPr wrap="none" rtlCol="0">
              <a:spAutoFit/>
            </a:bodyPr>
            <a:lstStyle/>
            <a:p>
              <a:r>
                <a:rPr lang="en-US" sz="2800" b="1" dirty="0">
                  <a:solidFill>
                    <a:srgbClr val="5B6C70"/>
                  </a:solidFill>
                  <a:latin typeface="Aptos Display" panose="020B0004020202020204" pitchFamily="34" charset="0"/>
                </a:rPr>
                <a:t>Mental Self-care</a:t>
              </a:r>
            </a:p>
            <a:p>
              <a:r>
                <a:rPr lang="en-US" sz="2000" b="1" dirty="0">
                  <a:solidFill>
                    <a:srgbClr val="6FB1CB"/>
                  </a:solidFill>
                  <a:latin typeface="Aptos Display" panose="020B0004020202020204" pitchFamily="34" charset="0"/>
                </a:rPr>
                <a:t>Self-reflection and self-awareness</a:t>
              </a:r>
            </a:p>
            <a:p>
              <a:r>
                <a:rPr lang="en-US" sz="2000" b="1" dirty="0">
                  <a:solidFill>
                    <a:srgbClr val="6FB1CB"/>
                  </a:solidFill>
                  <a:latin typeface="Aptos Display" panose="020B0004020202020204" pitchFamily="34" charset="0"/>
                </a:rPr>
                <a:t>Professional care</a:t>
              </a:r>
            </a:p>
            <a:p>
              <a:r>
                <a:rPr lang="en-US" sz="2000" b="1" dirty="0">
                  <a:solidFill>
                    <a:srgbClr val="6FB1CB"/>
                  </a:solidFill>
                  <a:latin typeface="Aptos Display" panose="020B0004020202020204" pitchFamily="34" charset="0"/>
                </a:rPr>
                <a:t>Take time off</a:t>
              </a:r>
            </a:p>
            <a:p>
              <a:r>
                <a:rPr lang="en-US" sz="2000" b="1" dirty="0">
                  <a:solidFill>
                    <a:srgbClr val="6FB1CB"/>
                  </a:solidFill>
                  <a:latin typeface="Aptos Display" panose="020B0004020202020204" pitchFamily="34" charset="0"/>
                </a:rPr>
                <a:t>Intentional screen breaks</a:t>
              </a:r>
            </a:p>
            <a:p>
              <a:r>
                <a:rPr lang="en-US" sz="2000" b="1" dirty="0">
                  <a:solidFill>
                    <a:srgbClr val="6FB1CB"/>
                  </a:solidFill>
                  <a:latin typeface="Aptos Display" panose="020B0004020202020204" pitchFamily="34" charset="0"/>
                </a:rPr>
                <a:t>Self-expression (art, journaling)</a:t>
              </a:r>
            </a:p>
            <a:p>
              <a:r>
                <a:rPr lang="en-US" sz="2000" b="1" dirty="0">
                  <a:solidFill>
                    <a:srgbClr val="6FB1CB"/>
                  </a:solidFill>
                  <a:latin typeface="Aptos Display" panose="020B0004020202020204" pitchFamily="34" charset="0"/>
                </a:rPr>
                <a:t>Following curiosity/daydreaming</a:t>
              </a:r>
            </a:p>
            <a:p>
              <a:r>
                <a:rPr lang="en-US" sz="2000" b="1" dirty="0">
                  <a:solidFill>
                    <a:srgbClr val="6FB1CB"/>
                  </a:solidFill>
                  <a:latin typeface="Aptos Display" panose="020B0004020202020204" pitchFamily="34" charset="0"/>
                </a:rPr>
                <a:t>Solving puzzles/playing games</a:t>
              </a:r>
            </a:p>
          </p:txBody>
        </p:sp>
      </p:grpSp>
      <p:sp>
        <p:nvSpPr>
          <p:cNvPr id="5" name="TextBox 4">
            <a:extLst>
              <a:ext uri="{FF2B5EF4-FFF2-40B4-BE49-F238E27FC236}">
                <a16:creationId xmlns:a16="http://schemas.microsoft.com/office/drawing/2014/main" id="{ED66E160-06C6-3A22-2834-828D4A5B2B10}"/>
              </a:ext>
            </a:extLst>
          </p:cNvPr>
          <p:cNvSpPr txBox="1"/>
          <p:nvPr/>
        </p:nvSpPr>
        <p:spPr>
          <a:xfrm>
            <a:off x="9858740" y="5847794"/>
            <a:ext cx="1876474" cy="338554"/>
          </a:xfrm>
          <a:prstGeom prst="rect">
            <a:avLst/>
          </a:prstGeom>
          <a:noFill/>
        </p:spPr>
        <p:txBody>
          <a:bodyPr wrap="square" rtlCol="0">
            <a:spAutoFit/>
          </a:bodyPr>
          <a:lstStyle/>
          <a:p>
            <a:r>
              <a:rPr lang="en-US" sz="1600" dirty="0"/>
              <a:t>(Butler et al., 2019)</a:t>
            </a:r>
          </a:p>
        </p:txBody>
      </p:sp>
    </p:spTree>
    <p:extLst>
      <p:ext uri="{BB962C8B-B14F-4D97-AF65-F5344CB8AC3E}">
        <p14:creationId xmlns:p14="http://schemas.microsoft.com/office/powerpoint/2010/main" val="130152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Domains of Self-care</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grpSp>
        <p:nvGrpSpPr>
          <p:cNvPr id="15" name="Group 14">
            <a:extLst>
              <a:ext uri="{FF2B5EF4-FFF2-40B4-BE49-F238E27FC236}">
                <a16:creationId xmlns:a16="http://schemas.microsoft.com/office/drawing/2014/main" id="{6F3AB3C7-F7E3-7104-C017-AEA5629FDD1D}"/>
              </a:ext>
            </a:extLst>
          </p:cNvPr>
          <p:cNvGrpSpPr/>
          <p:nvPr/>
        </p:nvGrpSpPr>
        <p:grpSpPr>
          <a:xfrm>
            <a:off x="207805" y="1168418"/>
            <a:ext cx="4909924" cy="2677656"/>
            <a:chOff x="676466" y="2408076"/>
            <a:chExt cx="4909924" cy="2677656"/>
          </a:xfrm>
        </p:grpSpPr>
        <p:sp>
          <p:nvSpPr>
            <p:cNvPr id="13" name="TextBox 12">
              <a:extLst>
                <a:ext uri="{FF2B5EF4-FFF2-40B4-BE49-F238E27FC236}">
                  <a16:creationId xmlns:a16="http://schemas.microsoft.com/office/drawing/2014/main" id="{3D26EF68-EB4A-D6EB-9491-718A4211703C}"/>
                </a:ext>
              </a:extLst>
            </p:cNvPr>
            <p:cNvSpPr txBox="1"/>
            <p:nvPr/>
          </p:nvSpPr>
          <p:spPr>
            <a:xfrm>
              <a:off x="2257530" y="2408076"/>
              <a:ext cx="3328860" cy="2677656"/>
            </a:xfrm>
            <a:prstGeom prst="rect">
              <a:avLst/>
            </a:prstGeom>
            <a:noFill/>
          </p:spPr>
          <p:txBody>
            <a:bodyPr wrap="none" rtlCol="0">
              <a:spAutoFit/>
            </a:bodyPr>
            <a:lstStyle/>
            <a:p>
              <a:r>
                <a:rPr lang="en-US" sz="2800" b="1" dirty="0">
                  <a:solidFill>
                    <a:srgbClr val="5B6C70"/>
                  </a:solidFill>
                  <a:latin typeface="Aptos Display" panose="020B0004020202020204" pitchFamily="34" charset="0"/>
                </a:rPr>
                <a:t>Spiritual Self-care</a:t>
              </a:r>
            </a:p>
            <a:p>
              <a:r>
                <a:rPr lang="en-US" sz="2000" b="1" dirty="0">
                  <a:solidFill>
                    <a:srgbClr val="6FB1CB"/>
                  </a:solidFill>
                  <a:latin typeface="Aptos Display" panose="020B0004020202020204" pitchFamily="34" charset="0"/>
                </a:rPr>
                <a:t>Spending time in nature</a:t>
              </a:r>
            </a:p>
            <a:p>
              <a:r>
                <a:rPr lang="en-US" sz="2000" b="1" dirty="0">
                  <a:solidFill>
                    <a:srgbClr val="6FB1CB"/>
                  </a:solidFill>
                  <a:latin typeface="Aptos Display" panose="020B0004020202020204" pitchFamily="34" charset="0"/>
                </a:rPr>
                <a:t>Meditation</a:t>
              </a:r>
            </a:p>
            <a:p>
              <a:r>
                <a:rPr lang="en-US" sz="2000" b="1" dirty="0">
                  <a:solidFill>
                    <a:srgbClr val="6FB1CB"/>
                  </a:solidFill>
                  <a:latin typeface="Aptos Display" panose="020B0004020202020204" pitchFamily="34" charset="0"/>
                </a:rPr>
                <a:t>Prayer</a:t>
              </a:r>
            </a:p>
            <a:p>
              <a:r>
                <a:rPr lang="en-US" sz="2000" b="1" dirty="0">
                  <a:solidFill>
                    <a:srgbClr val="6FB1CB"/>
                  </a:solidFill>
                  <a:latin typeface="Aptos Display" panose="020B0004020202020204" pitchFamily="34" charset="0"/>
                </a:rPr>
                <a:t>Creating rituals</a:t>
              </a:r>
            </a:p>
            <a:p>
              <a:r>
                <a:rPr lang="en-US" sz="2000" b="1" dirty="0">
                  <a:solidFill>
                    <a:srgbClr val="6FB1CB"/>
                  </a:solidFill>
                  <a:latin typeface="Aptos Display" panose="020B0004020202020204" pitchFamily="34" charset="0"/>
                </a:rPr>
                <a:t>Solitude and/or fellowship</a:t>
              </a:r>
            </a:p>
            <a:p>
              <a:r>
                <a:rPr lang="en-US" sz="2000" b="1" dirty="0">
                  <a:solidFill>
                    <a:srgbClr val="6FB1CB"/>
                  </a:solidFill>
                  <a:latin typeface="Aptos Display" panose="020B0004020202020204" pitchFamily="34" charset="0"/>
                </a:rPr>
                <a:t>Volunteering/helping others</a:t>
              </a:r>
            </a:p>
            <a:p>
              <a:r>
                <a:rPr lang="en-US" sz="2000" b="1" dirty="0">
                  <a:solidFill>
                    <a:srgbClr val="6FB1CB"/>
                  </a:solidFill>
                  <a:latin typeface="Aptos Display" panose="020B0004020202020204" pitchFamily="34" charset="0"/>
                </a:rPr>
                <a:t>Reflect on meaning/purpose</a:t>
              </a:r>
            </a:p>
          </p:txBody>
        </p:sp>
        <p:pic>
          <p:nvPicPr>
            <p:cNvPr id="5" name="Graphic 4" descr="Lotus Flower with solid fill">
              <a:extLst>
                <a:ext uri="{FF2B5EF4-FFF2-40B4-BE49-F238E27FC236}">
                  <a16:creationId xmlns:a16="http://schemas.microsoft.com/office/drawing/2014/main" id="{122C5444-751F-773B-AA38-AEAA4AFFD6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6466" y="2566477"/>
              <a:ext cx="1581064" cy="1581064"/>
            </a:xfrm>
            <a:prstGeom prst="rect">
              <a:avLst/>
            </a:prstGeom>
          </p:spPr>
        </p:pic>
      </p:grpSp>
      <p:grpSp>
        <p:nvGrpSpPr>
          <p:cNvPr id="21" name="Group 20">
            <a:extLst>
              <a:ext uri="{FF2B5EF4-FFF2-40B4-BE49-F238E27FC236}">
                <a16:creationId xmlns:a16="http://schemas.microsoft.com/office/drawing/2014/main" id="{71971028-58E3-1020-B1E9-B49B0E3D1802}"/>
              </a:ext>
            </a:extLst>
          </p:cNvPr>
          <p:cNvGrpSpPr/>
          <p:nvPr/>
        </p:nvGrpSpPr>
        <p:grpSpPr>
          <a:xfrm>
            <a:off x="6565813" y="1101786"/>
            <a:ext cx="5369180" cy="2677656"/>
            <a:chOff x="6163543" y="1772944"/>
            <a:chExt cx="5369180" cy="2677656"/>
          </a:xfrm>
        </p:grpSpPr>
        <p:sp>
          <p:nvSpPr>
            <p:cNvPr id="18" name="TextBox 17">
              <a:extLst>
                <a:ext uri="{FF2B5EF4-FFF2-40B4-BE49-F238E27FC236}">
                  <a16:creationId xmlns:a16="http://schemas.microsoft.com/office/drawing/2014/main" id="{40DB77FF-5B23-962D-1942-57CB34F28551}"/>
                </a:ext>
              </a:extLst>
            </p:cNvPr>
            <p:cNvSpPr txBox="1"/>
            <p:nvPr/>
          </p:nvSpPr>
          <p:spPr>
            <a:xfrm>
              <a:off x="8198284" y="1772944"/>
              <a:ext cx="3334439" cy="2677656"/>
            </a:xfrm>
            <a:prstGeom prst="rect">
              <a:avLst/>
            </a:prstGeom>
            <a:noFill/>
          </p:spPr>
          <p:txBody>
            <a:bodyPr wrap="none" rtlCol="0">
              <a:spAutoFit/>
            </a:bodyPr>
            <a:lstStyle/>
            <a:p>
              <a:r>
                <a:rPr lang="en-US" sz="2800" b="1" dirty="0">
                  <a:solidFill>
                    <a:srgbClr val="5B6C70"/>
                  </a:solidFill>
                  <a:latin typeface="Aptos Display" panose="020B0004020202020204" pitchFamily="34" charset="0"/>
                </a:rPr>
                <a:t>Social Self-care</a:t>
              </a:r>
            </a:p>
            <a:p>
              <a:r>
                <a:rPr lang="en-US" sz="2000" b="1" dirty="0">
                  <a:solidFill>
                    <a:srgbClr val="6FB1CB"/>
                  </a:solidFill>
                  <a:latin typeface="Aptos Display" panose="020B0004020202020204" pitchFamily="34" charset="0"/>
                </a:rPr>
                <a:t>Make time for healthy </a:t>
              </a:r>
            </a:p>
            <a:p>
              <a:r>
                <a:rPr lang="en-US" sz="2000" b="1" dirty="0">
                  <a:solidFill>
                    <a:srgbClr val="6FB1CB"/>
                  </a:solidFill>
                  <a:latin typeface="Aptos Display" panose="020B0004020202020204" pitchFamily="34" charset="0"/>
                </a:rPr>
                <a:t>relationships</a:t>
              </a:r>
            </a:p>
            <a:p>
              <a:r>
                <a:rPr lang="en-US" sz="2000" b="1" dirty="0">
                  <a:solidFill>
                    <a:srgbClr val="6FB1CB"/>
                  </a:solidFill>
                  <a:latin typeface="Aptos Display" panose="020B0004020202020204" pitchFamily="34" charset="0"/>
                </a:rPr>
                <a:t>Self-care/recovery groups</a:t>
              </a:r>
            </a:p>
            <a:p>
              <a:r>
                <a:rPr lang="en-US" sz="2000" b="1" dirty="0">
                  <a:solidFill>
                    <a:srgbClr val="6FB1CB"/>
                  </a:solidFill>
                  <a:latin typeface="Aptos Display" panose="020B0004020202020204" pitchFamily="34" charset="0"/>
                </a:rPr>
                <a:t>Healthy venting/sharing with </a:t>
              </a:r>
            </a:p>
            <a:p>
              <a:r>
                <a:rPr lang="en-US" sz="2000" b="1" dirty="0">
                  <a:solidFill>
                    <a:srgbClr val="6FB1CB"/>
                  </a:solidFill>
                  <a:latin typeface="Aptos Display" panose="020B0004020202020204" pitchFamily="34" charset="0"/>
                </a:rPr>
                <a:t>a safe person </a:t>
              </a:r>
            </a:p>
            <a:p>
              <a:r>
                <a:rPr lang="en-US" sz="2000" b="1" dirty="0">
                  <a:solidFill>
                    <a:srgbClr val="6FB1CB"/>
                  </a:solidFill>
                  <a:latin typeface="Aptos Display" panose="020B0004020202020204" pitchFamily="34" charset="0"/>
                </a:rPr>
                <a:t>Recreational activities</a:t>
              </a:r>
            </a:p>
            <a:p>
              <a:r>
                <a:rPr lang="en-US" sz="2000" b="1" dirty="0">
                  <a:solidFill>
                    <a:srgbClr val="6FB1CB"/>
                  </a:solidFill>
                  <a:latin typeface="Aptos Display" panose="020B0004020202020204" pitchFamily="34" charset="0"/>
                </a:rPr>
                <a:t>Honor boundaries</a:t>
              </a:r>
            </a:p>
          </p:txBody>
        </p:sp>
        <p:pic>
          <p:nvPicPr>
            <p:cNvPr id="20" name="Graphic 19" descr="Connections outline">
              <a:extLst>
                <a:ext uri="{FF2B5EF4-FFF2-40B4-BE49-F238E27FC236}">
                  <a16:creationId xmlns:a16="http://schemas.microsoft.com/office/drawing/2014/main" id="{3FF4BCAD-E40C-F2C9-EB24-DFFE6823F1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63543" y="2005365"/>
              <a:ext cx="1859507" cy="1859507"/>
            </a:xfrm>
            <a:prstGeom prst="rect">
              <a:avLst/>
            </a:prstGeom>
          </p:spPr>
        </p:pic>
      </p:grpSp>
      <p:sp>
        <p:nvSpPr>
          <p:cNvPr id="3" name="TextBox 2">
            <a:extLst>
              <a:ext uri="{FF2B5EF4-FFF2-40B4-BE49-F238E27FC236}">
                <a16:creationId xmlns:a16="http://schemas.microsoft.com/office/drawing/2014/main" id="{BF09D94C-56C7-9F20-AF46-8932668FA2ED}"/>
              </a:ext>
            </a:extLst>
          </p:cNvPr>
          <p:cNvSpPr txBox="1"/>
          <p:nvPr/>
        </p:nvSpPr>
        <p:spPr>
          <a:xfrm>
            <a:off x="9858740" y="5847794"/>
            <a:ext cx="1876474" cy="338554"/>
          </a:xfrm>
          <a:prstGeom prst="rect">
            <a:avLst/>
          </a:prstGeom>
          <a:noFill/>
        </p:spPr>
        <p:txBody>
          <a:bodyPr wrap="square" rtlCol="0">
            <a:spAutoFit/>
          </a:bodyPr>
          <a:lstStyle/>
          <a:p>
            <a:r>
              <a:rPr lang="en-US" sz="1600" dirty="0"/>
              <a:t>(Butler et al., 2019)</a:t>
            </a:r>
          </a:p>
        </p:txBody>
      </p:sp>
      <p:grpSp>
        <p:nvGrpSpPr>
          <p:cNvPr id="17" name="Group 16">
            <a:extLst>
              <a:ext uri="{FF2B5EF4-FFF2-40B4-BE49-F238E27FC236}">
                <a16:creationId xmlns:a16="http://schemas.microsoft.com/office/drawing/2014/main" id="{75CF43F7-BC03-376C-7A68-0B5EC6BD220F}"/>
              </a:ext>
            </a:extLst>
          </p:cNvPr>
          <p:cNvGrpSpPr/>
          <p:nvPr/>
        </p:nvGrpSpPr>
        <p:grpSpPr>
          <a:xfrm>
            <a:off x="3603990" y="3816468"/>
            <a:ext cx="4921758" cy="2369880"/>
            <a:chOff x="3320988" y="3700488"/>
            <a:chExt cx="4921758" cy="2369880"/>
          </a:xfrm>
        </p:grpSpPr>
        <p:pic>
          <p:nvPicPr>
            <p:cNvPr id="14" name="Graphic 13" descr="Spinning Plates with solid fill">
              <a:extLst>
                <a:ext uri="{FF2B5EF4-FFF2-40B4-BE49-F238E27FC236}">
                  <a16:creationId xmlns:a16="http://schemas.microsoft.com/office/drawing/2014/main" id="{0C783DE7-EECF-7101-4E7B-371FD90412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20988" y="4060684"/>
              <a:ext cx="1425715" cy="1425715"/>
            </a:xfrm>
            <a:prstGeom prst="rect">
              <a:avLst/>
            </a:prstGeom>
          </p:spPr>
        </p:pic>
        <p:sp>
          <p:nvSpPr>
            <p:cNvPr id="16" name="TextBox 15">
              <a:extLst>
                <a:ext uri="{FF2B5EF4-FFF2-40B4-BE49-F238E27FC236}">
                  <a16:creationId xmlns:a16="http://schemas.microsoft.com/office/drawing/2014/main" id="{18C336DC-FF5F-3C9B-23C4-F9233958C86F}"/>
                </a:ext>
              </a:extLst>
            </p:cNvPr>
            <p:cNvSpPr txBox="1"/>
            <p:nvPr/>
          </p:nvSpPr>
          <p:spPr>
            <a:xfrm>
              <a:off x="4674077" y="3700488"/>
              <a:ext cx="3568669" cy="2369880"/>
            </a:xfrm>
            <a:prstGeom prst="rect">
              <a:avLst/>
            </a:prstGeom>
            <a:noFill/>
          </p:spPr>
          <p:txBody>
            <a:bodyPr wrap="none" rtlCol="0">
              <a:spAutoFit/>
            </a:bodyPr>
            <a:lstStyle/>
            <a:p>
              <a:r>
                <a:rPr lang="en-US" sz="2800" b="1" dirty="0">
                  <a:solidFill>
                    <a:srgbClr val="5B6C70"/>
                  </a:solidFill>
                  <a:latin typeface="Aptos Display" panose="020B0004020202020204" pitchFamily="34" charset="0"/>
                </a:rPr>
                <a:t>Professional Self-care</a:t>
              </a:r>
            </a:p>
            <a:p>
              <a:r>
                <a:rPr lang="en-US" sz="2000" b="1" dirty="0">
                  <a:solidFill>
                    <a:srgbClr val="6FB1CB"/>
                  </a:solidFill>
                  <a:latin typeface="Aptos Display" panose="020B0004020202020204" pitchFamily="34" charset="0"/>
                </a:rPr>
                <a:t>Time management</a:t>
              </a:r>
            </a:p>
            <a:p>
              <a:r>
                <a:rPr lang="en-US" sz="2000" b="1" dirty="0">
                  <a:solidFill>
                    <a:srgbClr val="6FB1CB"/>
                  </a:solidFill>
                  <a:latin typeface="Aptos Display" panose="020B0004020202020204" pitchFamily="34" charset="0"/>
                </a:rPr>
                <a:t>Task prioritization</a:t>
              </a:r>
            </a:p>
            <a:p>
              <a:r>
                <a:rPr lang="en-US" sz="2000" b="1" dirty="0">
                  <a:solidFill>
                    <a:srgbClr val="6FB1CB"/>
                  </a:solidFill>
                  <a:latin typeface="Aptos Display" panose="020B0004020202020204" pitchFamily="34" charset="0"/>
                </a:rPr>
                <a:t>Regular workday breaks</a:t>
              </a:r>
            </a:p>
            <a:p>
              <a:r>
                <a:rPr lang="en-US" sz="2000" b="1" dirty="0">
                  <a:solidFill>
                    <a:srgbClr val="6FB1CB"/>
                  </a:solidFill>
                  <a:latin typeface="Aptos Display" panose="020B0004020202020204" pitchFamily="34" charset="0"/>
                </a:rPr>
                <a:t>Vacations</a:t>
              </a:r>
            </a:p>
            <a:p>
              <a:r>
                <a:rPr lang="en-US" sz="2000" b="1" dirty="0">
                  <a:solidFill>
                    <a:srgbClr val="6FB1CB"/>
                  </a:solidFill>
                  <a:latin typeface="Aptos Display" panose="020B0004020202020204" pitchFamily="34" charset="0"/>
                </a:rPr>
                <a:t>Workplace boundaries</a:t>
              </a:r>
            </a:p>
            <a:p>
              <a:r>
                <a:rPr lang="en-US" sz="2000" b="1" dirty="0">
                  <a:solidFill>
                    <a:srgbClr val="6FB1CB"/>
                  </a:solidFill>
                  <a:latin typeface="Aptos Display" panose="020B0004020202020204" pitchFamily="34" charset="0"/>
                </a:rPr>
                <a:t>Self-advocacy</a:t>
              </a:r>
            </a:p>
          </p:txBody>
        </p:sp>
      </p:grpSp>
    </p:spTree>
    <p:extLst>
      <p:ext uri="{BB962C8B-B14F-4D97-AF65-F5344CB8AC3E}">
        <p14:creationId xmlns:p14="http://schemas.microsoft.com/office/powerpoint/2010/main" val="4685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399822" y="379123"/>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Self-care Practice</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graphicFrame>
        <p:nvGraphicFramePr>
          <p:cNvPr id="5" name="Table 4">
            <a:extLst>
              <a:ext uri="{FF2B5EF4-FFF2-40B4-BE49-F238E27FC236}">
                <a16:creationId xmlns:a16="http://schemas.microsoft.com/office/drawing/2014/main" id="{EFCA1CBD-3D5F-1FB3-B473-98552748098B}"/>
              </a:ext>
            </a:extLst>
          </p:cNvPr>
          <p:cNvGraphicFramePr>
            <a:graphicFrameLocks noGrp="1"/>
          </p:cNvGraphicFramePr>
          <p:nvPr>
            <p:extLst>
              <p:ext uri="{D42A27DB-BD31-4B8C-83A1-F6EECF244321}">
                <p14:modId xmlns:p14="http://schemas.microsoft.com/office/powerpoint/2010/main" val="2577456137"/>
              </p:ext>
            </p:extLst>
          </p:nvPr>
        </p:nvGraphicFramePr>
        <p:xfrm>
          <a:off x="1014413" y="1231850"/>
          <a:ext cx="9893395" cy="4583163"/>
        </p:xfrm>
        <a:graphic>
          <a:graphicData uri="http://schemas.openxmlformats.org/drawingml/2006/table">
            <a:tbl>
              <a:tblPr firstRow="1" firstCol="1" bandCol="1">
                <a:tableStyleId>{B301B821-A1FF-4177-AEE7-76D212191A09}</a:tableStyleId>
              </a:tblPr>
              <a:tblGrid>
                <a:gridCol w="1386816">
                  <a:extLst>
                    <a:ext uri="{9D8B030D-6E8A-4147-A177-3AD203B41FA5}">
                      <a16:colId xmlns:a16="http://schemas.microsoft.com/office/drawing/2014/main" val="4139027156"/>
                    </a:ext>
                  </a:extLst>
                </a:gridCol>
                <a:gridCol w="1595231">
                  <a:extLst>
                    <a:ext uri="{9D8B030D-6E8A-4147-A177-3AD203B41FA5}">
                      <a16:colId xmlns:a16="http://schemas.microsoft.com/office/drawing/2014/main" val="1754249242"/>
                    </a:ext>
                  </a:extLst>
                </a:gridCol>
                <a:gridCol w="1664589">
                  <a:extLst>
                    <a:ext uri="{9D8B030D-6E8A-4147-A177-3AD203B41FA5}">
                      <a16:colId xmlns:a16="http://schemas.microsoft.com/office/drawing/2014/main" val="121999850"/>
                    </a:ext>
                  </a:extLst>
                </a:gridCol>
                <a:gridCol w="1844921">
                  <a:extLst>
                    <a:ext uri="{9D8B030D-6E8A-4147-A177-3AD203B41FA5}">
                      <a16:colId xmlns:a16="http://schemas.microsoft.com/office/drawing/2014/main" val="1611774789"/>
                    </a:ext>
                  </a:extLst>
                </a:gridCol>
                <a:gridCol w="1775562">
                  <a:extLst>
                    <a:ext uri="{9D8B030D-6E8A-4147-A177-3AD203B41FA5}">
                      <a16:colId xmlns:a16="http://schemas.microsoft.com/office/drawing/2014/main" val="2248196770"/>
                    </a:ext>
                  </a:extLst>
                </a:gridCol>
                <a:gridCol w="1626276">
                  <a:extLst>
                    <a:ext uri="{9D8B030D-6E8A-4147-A177-3AD203B41FA5}">
                      <a16:colId xmlns:a16="http://schemas.microsoft.com/office/drawing/2014/main" val="2413697523"/>
                    </a:ext>
                  </a:extLst>
                </a:gridCol>
              </a:tblGrid>
              <a:tr h="564046">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Daily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Weekly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Monthly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Quarterly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dirty="0"/>
                        <a:t>Annually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2727004"/>
                  </a:ext>
                </a:extLst>
              </a:tr>
              <a:tr h="748743">
                <a:tc>
                  <a:txBody>
                    <a:bodyPr/>
                    <a:lstStyle/>
                    <a:p>
                      <a:r>
                        <a:rPr lang="en-US" dirty="0">
                          <a:solidFill>
                            <a:schemeClr val="bg1"/>
                          </a:solidFill>
                        </a:rPr>
                        <a:t>Physical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a:t>Multivitamin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Yoga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Pay bills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Hiking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Maintenance healthcare appointments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719443"/>
                  </a:ext>
                </a:extLst>
              </a:tr>
              <a:tr h="655150">
                <a:tc>
                  <a:txBody>
                    <a:bodyPr/>
                    <a:lstStyle/>
                    <a:p>
                      <a:r>
                        <a:rPr lang="en-US" dirty="0">
                          <a:solidFill>
                            <a:schemeClr val="bg1"/>
                          </a:solidFill>
                        </a:rPr>
                        <a:t>Emotional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a:t>Journal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Therapy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Solitude Saturday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Random long weekend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Honor grief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821382"/>
                  </a:ext>
                </a:extLst>
              </a:tr>
              <a:tr h="655150">
                <a:tc>
                  <a:txBody>
                    <a:bodyPr/>
                    <a:lstStyle/>
                    <a:p>
                      <a:r>
                        <a:rPr lang="en-US" dirty="0">
                          <a:solidFill>
                            <a:schemeClr val="bg1"/>
                          </a:solidFill>
                        </a:rPr>
                        <a:t>Mental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a:t>Make the bed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Screen break + art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Read a “fun” book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Deep clean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Set goals and intentions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917528"/>
                  </a:ext>
                </a:extLst>
              </a:tr>
              <a:tr h="655150">
                <a:tc>
                  <a:txBody>
                    <a:bodyPr/>
                    <a:lstStyle/>
                    <a:p>
                      <a:r>
                        <a:rPr lang="en-US" dirty="0">
                          <a:solidFill>
                            <a:schemeClr val="bg1"/>
                          </a:solidFill>
                        </a:rPr>
                        <a:t>Spiritual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a:t>Meditate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Recovery meetings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Volunteer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Review practice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Yearly “house-cleaning”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759946"/>
                  </a:ext>
                </a:extLst>
              </a:tr>
              <a:tr h="655150">
                <a:tc>
                  <a:txBody>
                    <a:bodyPr/>
                    <a:lstStyle/>
                    <a:p>
                      <a:r>
                        <a:rPr lang="en-US" dirty="0">
                          <a:solidFill>
                            <a:schemeClr val="bg1"/>
                          </a:solidFill>
                        </a:rPr>
                        <a:t>Social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a:t>Text a friend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Recovery meetings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Open mic night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Reconnect with friends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“Big” vacation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0366988"/>
                  </a:ext>
                </a:extLst>
              </a:tr>
              <a:tr h="649774">
                <a:tc>
                  <a:txBody>
                    <a:bodyPr/>
                    <a:lstStyle/>
                    <a:p>
                      <a:r>
                        <a:rPr lang="en-US" dirty="0">
                          <a:solidFill>
                            <a:schemeClr val="bg1"/>
                          </a:solidFill>
                        </a:rPr>
                        <a:t>Professional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a:t>Break away from my desk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To Do list + 1-on-1 with supervisor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Update wall calendar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Review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“Big” vacation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479086"/>
                  </a:ext>
                </a:extLst>
              </a:tr>
            </a:tbl>
          </a:graphicData>
        </a:graphic>
      </p:graphicFrame>
    </p:spTree>
    <p:extLst>
      <p:ext uri="{BB962C8B-B14F-4D97-AF65-F5344CB8AC3E}">
        <p14:creationId xmlns:p14="http://schemas.microsoft.com/office/powerpoint/2010/main" val="4098118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599583" y="493782"/>
            <a:ext cx="4540955" cy="707886"/>
          </a:xfrm>
          <a:prstGeom prst="rect">
            <a:avLst/>
          </a:prstGeom>
          <a:noFill/>
        </p:spPr>
        <p:txBody>
          <a:bodyPr wrap="square" rtlCol="0">
            <a:spAutoFit/>
          </a:bodyPr>
          <a:lstStyle/>
          <a:p>
            <a:r>
              <a:rPr lang="en-US" sz="4000" b="1" dirty="0">
                <a:latin typeface="Aptos Display" panose="020B0004020202020204" pitchFamily="34" charset="0"/>
              </a:rPr>
              <a:t>Self-care Practice</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pic>
        <p:nvPicPr>
          <p:cNvPr id="13" name="Picture 12" descr="A sun shining through clouds over a body of water&#10;&#10;Description automatically generated">
            <a:extLst>
              <a:ext uri="{FF2B5EF4-FFF2-40B4-BE49-F238E27FC236}">
                <a16:creationId xmlns:a16="http://schemas.microsoft.com/office/drawing/2014/main" id="{5C65FE00-994F-D07D-54AC-B1C193C7F9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2374" y="1291318"/>
            <a:ext cx="5399626" cy="4047014"/>
          </a:xfrm>
          <a:prstGeom prst="rect">
            <a:avLst/>
          </a:prstGeom>
        </p:spPr>
      </p:pic>
      <p:sp>
        <p:nvSpPr>
          <p:cNvPr id="14" name="Circle: Hollow 13">
            <a:extLst>
              <a:ext uri="{FF2B5EF4-FFF2-40B4-BE49-F238E27FC236}">
                <a16:creationId xmlns:a16="http://schemas.microsoft.com/office/drawing/2014/main" id="{52EC18B1-2F08-27E0-4763-F8AFC17E21DA}"/>
              </a:ext>
            </a:extLst>
          </p:cNvPr>
          <p:cNvSpPr/>
          <p:nvPr/>
        </p:nvSpPr>
        <p:spPr>
          <a:xfrm>
            <a:off x="5363570" y="532263"/>
            <a:ext cx="8265811" cy="5531185"/>
          </a:xfrm>
          <a:prstGeom prst="donut">
            <a:avLst>
              <a:gd name="adj" fmla="val 10793"/>
            </a:avLst>
          </a:prstGeom>
          <a:solidFill>
            <a:srgbClr val="6FB1CB"/>
          </a:solidFill>
          <a:ln>
            <a:solidFill>
              <a:srgbClr val="6FB1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4C76225B-BF32-DC2A-E7CE-E97BBE508D7D}"/>
              </a:ext>
            </a:extLst>
          </p:cNvPr>
          <p:cNvSpPr txBox="1"/>
          <p:nvPr/>
        </p:nvSpPr>
        <p:spPr>
          <a:xfrm>
            <a:off x="477652" y="2093262"/>
            <a:ext cx="4784819" cy="2409186"/>
          </a:xfrm>
          <a:prstGeom prst="rect">
            <a:avLst/>
          </a:prstGeom>
          <a:noFill/>
        </p:spPr>
        <p:txBody>
          <a:bodyPr wrap="square" rtlCol="0">
            <a:spAutoFit/>
          </a:bodyPr>
          <a:lstStyle/>
          <a:p>
            <a:pPr marR="0" lvl="0">
              <a:lnSpc>
                <a:spcPct val="115000"/>
              </a:lnSpc>
              <a:spcBef>
                <a:spcPts val="0"/>
              </a:spcBef>
              <a:spcAft>
                <a:spcPts val="0"/>
              </a:spcAft>
            </a:pPr>
            <a:r>
              <a:rPr lang="en-US" sz="2200" b="1" dirty="0">
                <a:latin typeface="Aptos Display" panose="020B0004020202020204" pitchFamily="34" charset="0"/>
                <a:ea typeface="Arial" panose="020B0604020202020204" pitchFamily="34" charset="0"/>
              </a:rPr>
              <a:t>Consider your self-care practice.</a:t>
            </a:r>
          </a:p>
          <a:p>
            <a:pPr marR="0" lvl="0">
              <a:lnSpc>
                <a:spcPct val="115000"/>
              </a:lnSpc>
              <a:spcBef>
                <a:spcPts val="0"/>
              </a:spcBef>
              <a:spcAft>
                <a:spcPts val="0"/>
              </a:spcAft>
            </a:pPr>
            <a:endParaRPr lang="en-US" sz="2200" b="1" dirty="0">
              <a:latin typeface="Aptos Display" panose="020B0004020202020204" pitchFamily="34" charset="0"/>
              <a:ea typeface="Arial" panose="020B0604020202020204" pitchFamily="34" charset="0"/>
            </a:endParaRPr>
          </a:p>
          <a:p>
            <a:pPr marR="0" lvl="0">
              <a:lnSpc>
                <a:spcPct val="115000"/>
              </a:lnSpc>
              <a:spcBef>
                <a:spcPts val="0"/>
              </a:spcBef>
              <a:spcAft>
                <a:spcPts val="0"/>
              </a:spcAft>
            </a:pPr>
            <a:r>
              <a:rPr lang="en-US" sz="2200" b="1" dirty="0">
                <a:latin typeface="Aptos Display" panose="020B0004020202020204" pitchFamily="34" charset="0"/>
                <a:ea typeface="Arial" panose="020B0604020202020204" pitchFamily="34" charset="0"/>
              </a:rPr>
              <a:t>What are you already doing well?</a:t>
            </a:r>
          </a:p>
          <a:p>
            <a:pPr marR="0" lvl="0">
              <a:lnSpc>
                <a:spcPct val="115000"/>
              </a:lnSpc>
              <a:spcBef>
                <a:spcPts val="0"/>
              </a:spcBef>
              <a:spcAft>
                <a:spcPts val="0"/>
              </a:spcAft>
            </a:pPr>
            <a:endParaRPr lang="en-US" sz="2200" b="1" dirty="0">
              <a:latin typeface="Aptos Display" panose="020B0004020202020204" pitchFamily="34" charset="0"/>
              <a:ea typeface="Arial" panose="020B0604020202020204" pitchFamily="34" charset="0"/>
            </a:endParaRPr>
          </a:p>
          <a:p>
            <a:pPr marR="0" lvl="0">
              <a:lnSpc>
                <a:spcPct val="115000"/>
              </a:lnSpc>
              <a:spcBef>
                <a:spcPts val="0"/>
              </a:spcBef>
              <a:spcAft>
                <a:spcPts val="0"/>
              </a:spcAft>
            </a:pPr>
            <a:r>
              <a:rPr lang="en-US" sz="2200" b="1" dirty="0">
                <a:latin typeface="Aptos Display" panose="020B0004020202020204" pitchFamily="34" charset="0"/>
                <a:ea typeface="Arial" panose="020B0604020202020204" pitchFamily="34" charset="0"/>
              </a:rPr>
              <a:t>What areas need more attention in your life?</a:t>
            </a:r>
            <a:endParaRPr lang="en-US" sz="2200" b="1" u="none" strike="noStrike" dirty="0">
              <a:effectLst/>
              <a:latin typeface="Aptos Display" panose="020B0004020202020204" pitchFamily="34" charset="0"/>
              <a:ea typeface="Arial" panose="020B0604020202020204" pitchFamily="34" charset="0"/>
            </a:endParaRPr>
          </a:p>
        </p:txBody>
      </p:sp>
    </p:spTree>
    <p:extLst>
      <p:ext uri="{BB962C8B-B14F-4D97-AF65-F5344CB8AC3E}">
        <p14:creationId xmlns:p14="http://schemas.microsoft.com/office/powerpoint/2010/main" val="1973142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An Inside Job</a:t>
            </a:r>
          </a:p>
        </p:txBody>
      </p:sp>
      <p:sp>
        <p:nvSpPr>
          <p:cNvPr id="3" name="TextBox 2">
            <a:extLst>
              <a:ext uri="{FF2B5EF4-FFF2-40B4-BE49-F238E27FC236}">
                <a16:creationId xmlns:a16="http://schemas.microsoft.com/office/drawing/2014/main" id="{C48C9E60-1AC7-EEB8-B083-9EB028D07B80}"/>
              </a:ext>
            </a:extLst>
          </p:cNvPr>
          <p:cNvSpPr txBox="1"/>
          <p:nvPr/>
        </p:nvSpPr>
        <p:spPr>
          <a:xfrm>
            <a:off x="914401" y="1101786"/>
            <a:ext cx="9993408" cy="4814203"/>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ü"/>
            </a:pPr>
            <a:r>
              <a:rPr lang="en-US" sz="2800" b="1" u="none" strike="noStrike" dirty="0">
                <a:effectLst/>
                <a:latin typeface="Aptos Display" panose="020B0004020202020204" pitchFamily="34" charset="0"/>
                <a:ea typeface="Arial" panose="020B0604020202020204" pitchFamily="34" charset="0"/>
              </a:rPr>
              <a:t>No one can do this inner work for you.</a:t>
            </a:r>
          </a:p>
          <a:p>
            <a:pPr marL="800100" lvl="1" indent="-342900">
              <a:lnSpc>
                <a:spcPct val="115000"/>
              </a:lnSpc>
              <a:buFont typeface="Wingdings" panose="05000000000000000000" pitchFamily="2" charset="2"/>
              <a:buChar char="Ø"/>
            </a:pPr>
            <a:r>
              <a:rPr lang="en-US" sz="2000" dirty="0">
                <a:latin typeface="Aptos Display" panose="020B0004020202020204" pitchFamily="34" charset="0"/>
                <a:ea typeface="Arial" panose="020B0604020202020204" pitchFamily="34" charset="0"/>
              </a:rPr>
              <a:t>Self-reflection and self-accountability are your responsibility</a:t>
            </a:r>
          </a:p>
          <a:p>
            <a:pPr marL="800100" lvl="1" indent="-342900">
              <a:lnSpc>
                <a:spcPct val="115000"/>
              </a:lnSpc>
              <a:buFont typeface="Wingdings" panose="05000000000000000000" pitchFamily="2" charset="2"/>
              <a:buChar char="Ø"/>
            </a:pPr>
            <a:r>
              <a:rPr lang="en-US" sz="2000" dirty="0">
                <a:latin typeface="Aptos Display" panose="020B0004020202020204" pitchFamily="34" charset="0"/>
                <a:ea typeface="Arial" panose="020B0604020202020204" pitchFamily="34" charset="0"/>
              </a:rPr>
              <a:t>Ask for help, communicate your needs</a:t>
            </a:r>
          </a:p>
          <a:p>
            <a:pPr marL="800100" lvl="1" indent="-342900">
              <a:lnSpc>
                <a:spcPct val="115000"/>
              </a:lnSpc>
              <a:buFont typeface="Wingdings" panose="05000000000000000000" pitchFamily="2" charset="2"/>
              <a:buChar char="Ø"/>
            </a:pPr>
            <a:endParaRPr lang="en-US" sz="2400" dirty="0">
              <a:latin typeface="Aptos Display" panose="020B0004020202020204" pitchFamily="34" charset="0"/>
              <a:ea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ü"/>
            </a:pPr>
            <a:r>
              <a:rPr lang="en-US" sz="2800" b="1" u="none" strike="noStrike" dirty="0">
                <a:effectLst/>
                <a:latin typeface="Aptos Display" panose="020B0004020202020204" pitchFamily="34" charset="0"/>
                <a:ea typeface="Arial" panose="020B0604020202020204" pitchFamily="34" charset="0"/>
              </a:rPr>
              <a:t>Recognize the patterns</a:t>
            </a:r>
          </a:p>
          <a:p>
            <a:pPr marL="800100" lvl="1" indent="-342900">
              <a:lnSpc>
                <a:spcPct val="115000"/>
              </a:lnSpc>
              <a:buFont typeface="Wingdings" panose="05000000000000000000" pitchFamily="2" charset="2"/>
              <a:buChar char="Ø"/>
            </a:pPr>
            <a:r>
              <a:rPr lang="en-US" sz="2000" dirty="0">
                <a:latin typeface="Aptos Display" panose="020B0004020202020204" pitchFamily="34" charset="0"/>
                <a:ea typeface="Arial" panose="020B0604020202020204" pitchFamily="34" charset="0"/>
              </a:rPr>
              <a:t>Example: Struggling with depressed mood in the winter</a:t>
            </a:r>
          </a:p>
          <a:p>
            <a:pPr marL="1714500" lvl="3" indent="-342900">
              <a:lnSpc>
                <a:spcPct val="115000"/>
              </a:lnSpc>
              <a:buFont typeface="Wingdings" panose="05000000000000000000" pitchFamily="2" charset="2"/>
              <a:buChar char="§"/>
            </a:pPr>
            <a:r>
              <a:rPr lang="en-US" sz="2000" dirty="0">
                <a:latin typeface="Aptos Display" panose="020B0004020202020204" pitchFamily="34" charset="0"/>
                <a:ea typeface="Arial" panose="020B0604020202020204" pitchFamily="34" charset="0"/>
              </a:rPr>
              <a:t>How can you anticipate a difficult season by adjusting your self-care practice?</a:t>
            </a:r>
          </a:p>
          <a:p>
            <a:pPr marL="800100" lvl="1" indent="-342900">
              <a:lnSpc>
                <a:spcPct val="115000"/>
              </a:lnSpc>
              <a:buFont typeface="Wingdings" panose="05000000000000000000" pitchFamily="2" charset="2"/>
              <a:buChar char="Ø"/>
            </a:pPr>
            <a:r>
              <a:rPr lang="en-US" sz="2000" dirty="0">
                <a:latin typeface="Aptos Display" panose="020B0004020202020204" pitchFamily="34" charset="0"/>
                <a:ea typeface="Arial" panose="020B0604020202020204" pitchFamily="34" charset="0"/>
              </a:rPr>
              <a:t>Thinking a new job or moving to a new city will “solve my problems” and continuing to experience the same discomfort. Ask yourself, “Why?”</a:t>
            </a:r>
          </a:p>
          <a:p>
            <a:pPr marL="1714500" lvl="3" indent="-342900">
              <a:lnSpc>
                <a:spcPct val="115000"/>
              </a:lnSpc>
              <a:buFont typeface="Wingdings" panose="05000000000000000000" pitchFamily="2" charset="2"/>
              <a:buChar char="§"/>
            </a:pPr>
            <a:r>
              <a:rPr lang="en-US" sz="2000" dirty="0">
                <a:latin typeface="Aptos Display" panose="020B0004020202020204" pitchFamily="34" charset="0"/>
                <a:ea typeface="Arial" panose="020B0604020202020204" pitchFamily="34" charset="0"/>
              </a:rPr>
              <a:t>“I follow me wherever I go”</a:t>
            </a:r>
          </a:p>
          <a:p>
            <a:pPr marR="0" lvl="0">
              <a:lnSpc>
                <a:spcPct val="115000"/>
              </a:lnSpc>
              <a:spcBef>
                <a:spcPts val="0"/>
              </a:spcBef>
              <a:spcAft>
                <a:spcPts val="0"/>
              </a:spcAft>
            </a:pPr>
            <a:endParaRPr lang="en-US" sz="2400" dirty="0">
              <a:latin typeface="Aptos Display" panose="020B0004020202020204" pitchFamily="34" charset="0"/>
              <a:ea typeface="Arial" panose="020B0604020202020204" pitchFamily="34" charset="0"/>
            </a:endParaRPr>
          </a:p>
          <a:p>
            <a:pPr marR="0" lvl="0">
              <a:lnSpc>
                <a:spcPct val="115000"/>
              </a:lnSpc>
              <a:spcBef>
                <a:spcPts val="0"/>
              </a:spcBef>
              <a:spcAft>
                <a:spcPts val="0"/>
              </a:spcAft>
            </a:pPr>
            <a:endParaRPr lang="en-US" sz="2400" u="none" strike="noStrike" dirty="0">
              <a:effectLst/>
              <a:latin typeface="Aptos Display" panose="020B0004020202020204" pitchFamily="34" charset="0"/>
              <a:ea typeface="Arial" panose="020B0604020202020204" pitchFamily="34" charset="0"/>
            </a:endParaRP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Tree>
    <p:extLst>
      <p:ext uri="{BB962C8B-B14F-4D97-AF65-F5344CB8AC3E}">
        <p14:creationId xmlns:p14="http://schemas.microsoft.com/office/powerpoint/2010/main" val="96338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914401" y="361244"/>
            <a:ext cx="10376271" cy="707886"/>
          </a:xfrm>
          <a:prstGeom prst="rect">
            <a:avLst/>
          </a:prstGeom>
          <a:noFill/>
        </p:spPr>
        <p:txBody>
          <a:bodyPr wrap="square" rtlCol="0">
            <a:spAutoFit/>
          </a:bodyPr>
          <a:lstStyle/>
          <a:p>
            <a:pPr algn="ctr"/>
            <a:r>
              <a:rPr lang="en-US" sz="4000" b="1" dirty="0">
                <a:latin typeface="Aptos Display" panose="020B0004020202020204" pitchFamily="34" charset="0"/>
              </a:rPr>
              <a:t>Considerations for Supervisors and Employers</a:t>
            </a:r>
          </a:p>
        </p:txBody>
      </p:sp>
      <p:sp>
        <p:nvSpPr>
          <p:cNvPr id="3" name="TextBox 2">
            <a:extLst>
              <a:ext uri="{FF2B5EF4-FFF2-40B4-BE49-F238E27FC236}">
                <a16:creationId xmlns:a16="http://schemas.microsoft.com/office/drawing/2014/main" id="{C48C9E60-1AC7-EEB8-B083-9EB028D07B80}"/>
              </a:ext>
            </a:extLst>
          </p:cNvPr>
          <p:cNvSpPr txBox="1"/>
          <p:nvPr/>
        </p:nvSpPr>
        <p:spPr>
          <a:xfrm>
            <a:off x="1099296" y="1126941"/>
            <a:ext cx="9993408" cy="5100884"/>
          </a:xfrm>
          <a:prstGeom prst="rect">
            <a:avLst/>
          </a:prstGeom>
          <a:noFill/>
        </p:spPr>
        <p:txBody>
          <a:bodyPr wrap="square" rtlCol="0">
            <a:spAutoFit/>
          </a:bodyPr>
          <a:lstStyle/>
          <a:p>
            <a:pPr marL="342900" marR="0" lvl="0" indent="-342900">
              <a:lnSpc>
                <a:spcPct val="115000"/>
              </a:lnSpc>
              <a:spcBef>
                <a:spcPts val="0"/>
              </a:spcBef>
              <a:spcAft>
                <a:spcPts val="0"/>
              </a:spcAft>
              <a:buFont typeface="Wingdings" panose="05000000000000000000" pitchFamily="2" charset="2"/>
              <a:buChar char="ü"/>
            </a:pPr>
            <a:r>
              <a:rPr lang="en-US" sz="2800" b="1" u="none" strike="noStrike" dirty="0">
                <a:effectLst/>
                <a:latin typeface="Aptos Display" panose="020B0004020202020204" pitchFamily="34" charset="0"/>
                <a:ea typeface="Arial" panose="020B0604020202020204" pitchFamily="34" charset="0"/>
              </a:rPr>
              <a:t>What is your management style?</a:t>
            </a:r>
          </a:p>
          <a:p>
            <a:pPr marL="800100" lvl="1" indent="-342900">
              <a:lnSpc>
                <a:spcPct val="115000"/>
              </a:lnSpc>
              <a:buFont typeface="Wingdings" panose="05000000000000000000" pitchFamily="2" charset="2"/>
              <a:buChar char="Ø"/>
            </a:pPr>
            <a:r>
              <a:rPr lang="en-US" sz="2000" dirty="0">
                <a:latin typeface="Aptos Display" panose="020B0004020202020204" pitchFamily="34" charset="0"/>
                <a:ea typeface="Arial" panose="020B0604020202020204" pitchFamily="34" charset="0"/>
              </a:rPr>
              <a:t>Fear-based management can deter employees for expressing needs or taking time away from work</a:t>
            </a:r>
          </a:p>
          <a:p>
            <a:pPr marL="800100" lvl="1" indent="-342900">
              <a:lnSpc>
                <a:spcPct val="115000"/>
              </a:lnSpc>
              <a:buFont typeface="Wingdings" panose="05000000000000000000" pitchFamily="2" charset="2"/>
              <a:buChar char="Ø"/>
            </a:pPr>
            <a:r>
              <a:rPr lang="en-US" sz="2000" dirty="0">
                <a:latin typeface="Aptos Display" panose="020B0004020202020204" pitchFamily="34" charset="0"/>
                <a:ea typeface="Arial" panose="020B0604020202020204" pitchFamily="34" charset="0"/>
              </a:rPr>
              <a:t>Are you being a role model for self-care and workplace boundaries?</a:t>
            </a:r>
          </a:p>
          <a:p>
            <a:pPr lvl="1">
              <a:lnSpc>
                <a:spcPct val="115000"/>
              </a:lnSpc>
            </a:pPr>
            <a:endParaRPr lang="en-US" sz="800" dirty="0">
              <a:latin typeface="Aptos Display" panose="020B0004020202020204" pitchFamily="34" charset="0"/>
              <a:ea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ü"/>
            </a:pPr>
            <a:r>
              <a:rPr lang="en-US" sz="2800" b="1" u="none" strike="noStrike" dirty="0">
                <a:effectLst/>
                <a:latin typeface="Aptos Display" panose="020B0004020202020204" pitchFamily="34" charset="0"/>
                <a:ea typeface="Arial" panose="020B0604020202020204" pitchFamily="34" charset="0"/>
              </a:rPr>
              <a:t>Company Policy</a:t>
            </a:r>
          </a:p>
          <a:p>
            <a:pPr marL="800100" lvl="1" indent="-342900">
              <a:lnSpc>
                <a:spcPct val="115000"/>
              </a:lnSpc>
              <a:buFont typeface="Wingdings" panose="05000000000000000000" pitchFamily="2" charset="2"/>
              <a:buChar char="Ø"/>
            </a:pPr>
            <a:r>
              <a:rPr lang="en-US" sz="2000" dirty="0">
                <a:latin typeface="Aptos Display" panose="020B0004020202020204" pitchFamily="34" charset="0"/>
                <a:ea typeface="Arial" panose="020B0604020202020204" pitchFamily="34" charset="0"/>
              </a:rPr>
              <a:t>Self-care days</a:t>
            </a:r>
          </a:p>
          <a:p>
            <a:pPr marL="1714500" lvl="3" indent="-342900">
              <a:lnSpc>
                <a:spcPct val="115000"/>
              </a:lnSpc>
              <a:buFont typeface="Wingdings" panose="05000000000000000000" pitchFamily="2" charset="2"/>
              <a:buChar char="§"/>
            </a:pPr>
            <a:r>
              <a:rPr lang="en-US" sz="2000" dirty="0">
                <a:latin typeface="Aptos Display" panose="020B0004020202020204" pitchFamily="34" charset="0"/>
                <a:ea typeface="Arial" panose="020B0604020202020204" pitchFamily="34" charset="0"/>
              </a:rPr>
              <a:t>No questions asked</a:t>
            </a:r>
          </a:p>
          <a:p>
            <a:pPr marL="1714500" lvl="3" indent="-342900">
              <a:lnSpc>
                <a:spcPct val="115000"/>
              </a:lnSpc>
              <a:buFont typeface="Wingdings" panose="05000000000000000000" pitchFamily="2" charset="2"/>
              <a:buChar char="§"/>
            </a:pPr>
            <a:r>
              <a:rPr lang="en-US" sz="2000" dirty="0">
                <a:latin typeface="Aptos Display" panose="020B0004020202020204" pitchFamily="34" charset="0"/>
                <a:ea typeface="Arial" panose="020B0604020202020204" pitchFamily="34" charset="0"/>
              </a:rPr>
              <a:t>Respond with empathy</a:t>
            </a:r>
          </a:p>
          <a:p>
            <a:pPr marL="800100" lvl="1" indent="-342900">
              <a:lnSpc>
                <a:spcPct val="115000"/>
              </a:lnSpc>
              <a:buFont typeface="Wingdings" panose="05000000000000000000" pitchFamily="2" charset="2"/>
              <a:buChar char="Ø"/>
            </a:pPr>
            <a:r>
              <a:rPr lang="en-US" sz="2000" dirty="0">
                <a:latin typeface="Aptos Display" panose="020B0004020202020204" pitchFamily="34" charset="0"/>
                <a:ea typeface="Arial" panose="020B0604020202020204" pitchFamily="34" charset="0"/>
              </a:rPr>
              <a:t>“Last Chance Agreement”</a:t>
            </a:r>
          </a:p>
          <a:p>
            <a:pPr marL="1714500" lvl="3" indent="-342900">
              <a:lnSpc>
                <a:spcPct val="115000"/>
              </a:lnSpc>
              <a:buFont typeface="Wingdings" panose="05000000000000000000" pitchFamily="2" charset="2"/>
              <a:buChar char="§"/>
            </a:pPr>
            <a:r>
              <a:rPr lang="en-US" sz="2000" dirty="0">
                <a:latin typeface="Aptos Display" panose="020B0004020202020204" pitchFamily="34" charset="0"/>
                <a:ea typeface="Arial" panose="020B0604020202020204" pitchFamily="34" charset="0"/>
              </a:rPr>
              <a:t>30 days unpaid leave for employees who experience return to use with opportunity to return to work if in remission</a:t>
            </a:r>
          </a:p>
          <a:p>
            <a:pPr marL="1714500" lvl="3" indent="-342900">
              <a:lnSpc>
                <a:spcPct val="115000"/>
              </a:lnSpc>
              <a:buFont typeface="Wingdings" panose="05000000000000000000" pitchFamily="2" charset="2"/>
              <a:buChar char="§"/>
            </a:pPr>
            <a:r>
              <a:rPr lang="en-US" sz="2000" dirty="0">
                <a:latin typeface="Aptos Display" panose="020B0004020202020204" pitchFamily="34" charset="0"/>
                <a:ea typeface="Arial" panose="020B0604020202020204" pitchFamily="34" charset="0"/>
              </a:rPr>
              <a:t>What can your organization implement, or your management style include, to encourage self-care practices?</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Tree>
    <p:extLst>
      <p:ext uri="{BB962C8B-B14F-4D97-AF65-F5344CB8AC3E}">
        <p14:creationId xmlns:p14="http://schemas.microsoft.com/office/powerpoint/2010/main" val="1092182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Self-care is Harm Reduction</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
        <p:nvSpPr>
          <p:cNvPr id="13" name="Rectangle 12">
            <a:extLst>
              <a:ext uri="{FF2B5EF4-FFF2-40B4-BE49-F238E27FC236}">
                <a16:creationId xmlns:a16="http://schemas.microsoft.com/office/drawing/2014/main" id="{4A63E58A-E063-74F7-A378-5409923D1422}"/>
              </a:ext>
            </a:extLst>
          </p:cNvPr>
          <p:cNvSpPr/>
          <p:nvPr/>
        </p:nvSpPr>
        <p:spPr>
          <a:xfrm>
            <a:off x="0" y="1848819"/>
            <a:ext cx="12192000" cy="707886"/>
          </a:xfrm>
          <a:prstGeom prst="rect">
            <a:avLst/>
          </a:prstGeom>
          <a:solidFill>
            <a:srgbClr val="5B6C70"/>
          </a:solidFill>
          <a:ln>
            <a:solidFill>
              <a:srgbClr val="5B6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bg1"/>
                </a:solidFill>
              </a:rPr>
              <a:t>We are ethically obligated to care for ourselves.</a:t>
            </a:r>
          </a:p>
        </p:txBody>
      </p:sp>
      <p:sp>
        <p:nvSpPr>
          <p:cNvPr id="15" name="TextBox 14">
            <a:extLst>
              <a:ext uri="{FF2B5EF4-FFF2-40B4-BE49-F238E27FC236}">
                <a16:creationId xmlns:a16="http://schemas.microsoft.com/office/drawing/2014/main" id="{81C9DDCA-8CAD-B8EE-C2F7-D0A7389A757A}"/>
              </a:ext>
            </a:extLst>
          </p:cNvPr>
          <p:cNvSpPr txBox="1"/>
          <p:nvPr/>
        </p:nvSpPr>
        <p:spPr>
          <a:xfrm>
            <a:off x="1174045" y="3184431"/>
            <a:ext cx="10381785" cy="584775"/>
          </a:xfrm>
          <a:prstGeom prst="rect">
            <a:avLst/>
          </a:prstGeom>
          <a:noFill/>
        </p:spPr>
        <p:txBody>
          <a:bodyPr wrap="square" rtlCol="0">
            <a:spAutoFit/>
          </a:bodyPr>
          <a:lstStyle/>
          <a:p>
            <a:r>
              <a:rPr lang="en-US" sz="3200" b="1" dirty="0">
                <a:latin typeface="Aptos Display" panose="020B0004020202020204" pitchFamily="34" charset="0"/>
              </a:rPr>
              <a:t>How we care for ourselves affects how we care for others.</a:t>
            </a:r>
          </a:p>
        </p:txBody>
      </p:sp>
    </p:spTree>
    <p:extLst>
      <p:ext uri="{BB962C8B-B14F-4D97-AF65-F5344CB8AC3E}">
        <p14:creationId xmlns:p14="http://schemas.microsoft.com/office/powerpoint/2010/main" val="169976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29074" y="676038"/>
            <a:ext cx="9392355" cy="584775"/>
          </a:xfrm>
          <a:prstGeom prst="rect">
            <a:avLst/>
          </a:prstGeom>
          <a:noFill/>
        </p:spPr>
        <p:txBody>
          <a:bodyPr wrap="square" rtlCol="0">
            <a:spAutoFit/>
          </a:bodyPr>
          <a:lstStyle/>
          <a:p>
            <a:pPr algn="ctr"/>
            <a:r>
              <a:rPr lang="en-US" sz="3200" b="1" dirty="0">
                <a:latin typeface="Aptos Display" panose="020B0004020202020204" pitchFamily="34" charset="0"/>
              </a:rPr>
              <a:t>Funding Statement</a:t>
            </a:r>
            <a:endParaRPr lang="en-US" sz="3200" b="1" i="1" u="sng" dirty="0">
              <a:solidFill>
                <a:srgbClr val="FF0000"/>
              </a:solidFill>
              <a:latin typeface="Aptos Display" panose="020B0004020202020204" pitchFamily="34" charset="0"/>
            </a:endParaRP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
        <p:nvSpPr>
          <p:cNvPr id="5" name="TextBox 4">
            <a:extLst>
              <a:ext uri="{FF2B5EF4-FFF2-40B4-BE49-F238E27FC236}">
                <a16:creationId xmlns:a16="http://schemas.microsoft.com/office/drawing/2014/main" id="{39EE14DF-4BC9-73C6-85BE-F25B91A52D83}"/>
              </a:ext>
            </a:extLst>
          </p:cNvPr>
          <p:cNvSpPr txBox="1"/>
          <p:nvPr/>
        </p:nvSpPr>
        <p:spPr>
          <a:xfrm>
            <a:off x="1452256" y="1861501"/>
            <a:ext cx="9287488" cy="1754326"/>
          </a:xfrm>
          <a:prstGeom prst="rect">
            <a:avLst/>
          </a:prstGeom>
          <a:noFill/>
        </p:spPr>
        <p:txBody>
          <a:bodyPr wrap="square" rtlCol="0">
            <a:spAutoFit/>
          </a:bodyPr>
          <a:lstStyle/>
          <a:p>
            <a:r>
              <a:rPr lang="en-US" sz="1800" b="0" i="1" dirty="0">
                <a:solidFill>
                  <a:srgbClr val="242424"/>
                </a:solidFill>
                <a:effectLst/>
                <a:highlight>
                  <a:srgbClr val="FFFFFF"/>
                </a:highlight>
                <a:latin typeface="Aptos" panose="020B0004020202020204" pitchFamily="34" charset="0"/>
              </a:rPr>
              <a:t>This project is supported by the Centers for Disease Control and Prevention (CDC) of the U.S. Department of Health and Human Services (HHS) as part of cooperative agreement 1 NU17CE010186 totaling $5.4 million with 0% financed with nongovernmental sources. The contents are those of the author(s) and do not necessarily represent the official views of, nor an endorsement by, CDC, HHS, or the U.S. government. For more information, please visit CDC.gov.</a:t>
            </a:r>
            <a:endParaRPr lang="en-US" dirty="0"/>
          </a:p>
        </p:txBody>
      </p:sp>
    </p:spTree>
    <p:extLst>
      <p:ext uri="{BB962C8B-B14F-4D97-AF65-F5344CB8AC3E}">
        <p14:creationId xmlns:p14="http://schemas.microsoft.com/office/powerpoint/2010/main" val="2152065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Self-care is Harm Reduction</a:t>
            </a:r>
          </a:p>
        </p:txBody>
      </p:sp>
      <p:sp>
        <p:nvSpPr>
          <p:cNvPr id="3" name="TextBox 2">
            <a:extLst>
              <a:ext uri="{FF2B5EF4-FFF2-40B4-BE49-F238E27FC236}">
                <a16:creationId xmlns:a16="http://schemas.microsoft.com/office/drawing/2014/main" id="{C48C9E60-1AC7-EEB8-B083-9EB028D07B80}"/>
              </a:ext>
            </a:extLst>
          </p:cNvPr>
          <p:cNvSpPr txBox="1"/>
          <p:nvPr/>
        </p:nvSpPr>
        <p:spPr>
          <a:xfrm>
            <a:off x="1262655" y="1445470"/>
            <a:ext cx="8246731" cy="563424"/>
          </a:xfrm>
          <a:prstGeom prst="rect">
            <a:avLst/>
          </a:prstGeom>
          <a:noFill/>
        </p:spPr>
        <p:txBody>
          <a:bodyPr wrap="square" rtlCol="0">
            <a:spAutoFit/>
          </a:bodyPr>
          <a:lstStyle/>
          <a:p>
            <a:pPr marR="0" lvl="0">
              <a:lnSpc>
                <a:spcPct val="115000"/>
              </a:lnSpc>
              <a:spcBef>
                <a:spcPts val="0"/>
              </a:spcBef>
              <a:spcAft>
                <a:spcPts val="0"/>
              </a:spcAft>
            </a:pPr>
            <a:r>
              <a:rPr lang="en-US" sz="2800" b="1" dirty="0">
                <a:latin typeface="Aptos Display" panose="020B0004020202020204" pitchFamily="34" charset="0"/>
                <a:ea typeface="Arial" panose="020B0604020202020204" pitchFamily="34" charset="0"/>
              </a:rPr>
              <a:t>What happens if we don’t prioritize self-care?</a:t>
            </a:r>
            <a:endParaRPr lang="en-US" sz="2800" b="1" u="none" strike="noStrike" dirty="0">
              <a:effectLst/>
              <a:latin typeface="Aptos Display" panose="020B0004020202020204" pitchFamily="34" charset="0"/>
              <a:ea typeface="Arial" panose="020B0604020202020204" pitchFamily="34" charset="0"/>
            </a:endParaRP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
        <p:nvSpPr>
          <p:cNvPr id="5" name="TextBox 4">
            <a:extLst>
              <a:ext uri="{FF2B5EF4-FFF2-40B4-BE49-F238E27FC236}">
                <a16:creationId xmlns:a16="http://schemas.microsoft.com/office/drawing/2014/main" id="{E4489DEA-F6A9-B4BA-2008-B90F97B24890}"/>
              </a:ext>
            </a:extLst>
          </p:cNvPr>
          <p:cNvSpPr txBox="1"/>
          <p:nvPr/>
        </p:nvSpPr>
        <p:spPr>
          <a:xfrm>
            <a:off x="1798401" y="2136612"/>
            <a:ext cx="7710985" cy="954107"/>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Aptos Display" panose="020B0004020202020204" pitchFamily="34" charset="0"/>
              </a:rPr>
              <a:t>Think about John from earlier in our discussion.</a:t>
            </a:r>
          </a:p>
          <a:p>
            <a:pPr marL="285750" indent="-285750">
              <a:buFont typeface="Wingdings" panose="05000000000000000000" pitchFamily="2" charset="2"/>
              <a:buChar char="Ø"/>
            </a:pPr>
            <a:r>
              <a:rPr lang="en-US" sz="2800" dirty="0">
                <a:latin typeface="Aptos Display" panose="020B0004020202020204" pitchFamily="34" charset="0"/>
              </a:rPr>
              <a:t>Who was impacted by his lack of self-care?</a:t>
            </a:r>
          </a:p>
        </p:txBody>
      </p:sp>
      <p:sp>
        <p:nvSpPr>
          <p:cNvPr id="12" name="TextBox 11">
            <a:extLst>
              <a:ext uri="{FF2B5EF4-FFF2-40B4-BE49-F238E27FC236}">
                <a16:creationId xmlns:a16="http://schemas.microsoft.com/office/drawing/2014/main" id="{DB2FADB3-453E-55B9-A2EC-8D6E82BF6815}"/>
              </a:ext>
            </a:extLst>
          </p:cNvPr>
          <p:cNvSpPr txBox="1"/>
          <p:nvPr/>
        </p:nvSpPr>
        <p:spPr>
          <a:xfrm>
            <a:off x="2620783" y="3223414"/>
            <a:ext cx="7741314"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Aptos Display" panose="020B0004020202020204" pitchFamily="34" charset="0"/>
              </a:rPr>
              <a:t>John and his personal relationships</a:t>
            </a:r>
          </a:p>
          <a:p>
            <a:pPr marL="342900" indent="-342900">
              <a:buFont typeface="Arial" panose="020B0604020202020204" pitchFamily="34" charset="0"/>
              <a:buChar char="•"/>
            </a:pPr>
            <a:r>
              <a:rPr lang="en-US" sz="2800" dirty="0">
                <a:latin typeface="Aptos Display" panose="020B0004020202020204" pitchFamily="34" charset="0"/>
              </a:rPr>
              <a:t>Participants at the syringe services program</a:t>
            </a:r>
          </a:p>
          <a:p>
            <a:pPr marL="342900" indent="-342900">
              <a:buFont typeface="Arial" panose="020B0604020202020204" pitchFamily="34" charset="0"/>
              <a:buChar char="•"/>
            </a:pPr>
            <a:r>
              <a:rPr lang="en-US" sz="2800" dirty="0">
                <a:latin typeface="Aptos Display" panose="020B0004020202020204" pitchFamily="34" charset="0"/>
              </a:rPr>
              <a:t>Staff at the SSP</a:t>
            </a:r>
          </a:p>
          <a:p>
            <a:pPr marL="342900" indent="-342900">
              <a:buFont typeface="Arial" panose="020B0604020202020204" pitchFamily="34" charset="0"/>
              <a:buChar char="•"/>
            </a:pPr>
            <a:r>
              <a:rPr lang="en-US" sz="2800" dirty="0">
                <a:latin typeface="Aptos Display" panose="020B0004020202020204" pitchFamily="34" charset="0"/>
              </a:rPr>
              <a:t>Reputation of employer</a:t>
            </a:r>
          </a:p>
          <a:p>
            <a:pPr marL="342900" indent="-342900">
              <a:buFont typeface="Arial" panose="020B0604020202020204" pitchFamily="34" charset="0"/>
              <a:buChar char="•"/>
            </a:pPr>
            <a:r>
              <a:rPr lang="en-US" sz="2800" dirty="0">
                <a:latin typeface="Aptos Display" panose="020B0004020202020204" pitchFamily="34" charset="0"/>
              </a:rPr>
              <a:t>Community perception of the recovery community</a:t>
            </a:r>
          </a:p>
        </p:txBody>
      </p:sp>
    </p:spTree>
    <p:extLst>
      <p:ext uri="{BB962C8B-B14F-4D97-AF65-F5344CB8AC3E}">
        <p14:creationId xmlns:p14="http://schemas.microsoft.com/office/powerpoint/2010/main" val="150481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Self-care is Harm Reduction</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
        <p:nvSpPr>
          <p:cNvPr id="5" name="TextBox 4">
            <a:extLst>
              <a:ext uri="{FF2B5EF4-FFF2-40B4-BE49-F238E27FC236}">
                <a16:creationId xmlns:a16="http://schemas.microsoft.com/office/drawing/2014/main" id="{9A12C171-EF6C-B00B-E760-70F43CCCD332}"/>
              </a:ext>
            </a:extLst>
          </p:cNvPr>
          <p:cNvSpPr txBox="1"/>
          <p:nvPr/>
        </p:nvSpPr>
        <p:spPr>
          <a:xfrm>
            <a:off x="1001449" y="1580595"/>
            <a:ext cx="10381785" cy="2308324"/>
          </a:xfrm>
          <a:prstGeom prst="rect">
            <a:avLst/>
          </a:prstGeom>
          <a:noFill/>
        </p:spPr>
        <p:txBody>
          <a:bodyPr wrap="square" rtlCol="0">
            <a:spAutoFit/>
          </a:bodyPr>
          <a:lstStyle/>
          <a:p>
            <a:r>
              <a:rPr lang="en-US" sz="2400" dirty="0">
                <a:latin typeface="Aptos Display" panose="020B0004020202020204" pitchFamily="34" charset="0"/>
              </a:rPr>
              <a:t>Think about the point of view of the participant or client. They are vulnerable and looking to you for help. If you are irritable, stressed, or inconsistent, you can harm the person you are working with by reducing quality of services.</a:t>
            </a:r>
          </a:p>
          <a:p>
            <a:endParaRPr lang="en-US" sz="2400" dirty="0">
              <a:latin typeface="Aptos Display" panose="020B0004020202020204" pitchFamily="34" charset="0"/>
            </a:endParaRPr>
          </a:p>
          <a:p>
            <a:r>
              <a:rPr lang="en-US" sz="2400" dirty="0">
                <a:latin typeface="Aptos Display" panose="020B0004020202020204" pitchFamily="34" charset="0"/>
              </a:rPr>
              <a:t>Self-care helps reduce harm. Showing up as the best version of yourself improves quality of services and helps to promote reliability and trust.</a:t>
            </a:r>
          </a:p>
        </p:txBody>
      </p:sp>
      <p:grpSp>
        <p:nvGrpSpPr>
          <p:cNvPr id="15" name="Group 14">
            <a:extLst>
              <a:ext uri="{FF2B5EF4-FFF2-40B4-BE49-F238E27FC236}">
                <a16:creationId xmlns:a16="http://schemas.microsoft.com/office/drawing/2014/main" id="{985199A9-8665-B08C-156C-2CD697C20B42}"/>
              </a:ext>
            </a:extLst>
          </p:cNvPr>
          <p:cNvGrpSpPr/>
          <p:nvPr/>
        </p:nvGrpSpPr>
        <p:grpSpPr>
          <a:xfrm>
            <a:off x="0" y="4667418"/>
            <a:ext cx="12192000" cy="914400"/>
            <a:chOff x="0" y="4667418"/>
            <a:chExt cx="12192000" cy="914400"/>
          </a:xfrm>
        </p:grpSpPr>
        <p:sp>
          <p:nvSpPr>
            <p:cNvPr id="14" name="Rectangle 13">
              <a:extLst>
                <a:ext uri="{FF2B5EF4-FFF2-40B4-BE49-F238E27FC236}">
                  <a16:creationId xmlns:a16="http://schemas.microsoft.com/office/drawing/2014/main" id="{272F4F30-7313-9778-E4B0-DF1A5C77188D}"/>
                </a:ext>
              </a:extLst>
            </p:cNvPr>
            <p:cNvSpPr/>
            <p:nvPr/>
          </p:nvSpPr>
          <p:spPr>
            <a:xfrm>
              <a:off x="0" y="4667418"/>
              <a:ext cx="12192000" cy="914400"/>
            </a:xfrm>
            <a:prstGeom prst="rect">
              <a:avLst/>
            </a:prstGeom>
            <a:solidFill>
              <a:srgbClr val="5B6C70"/>
            </a:solidFill>
            <a:ln>
              <a:solidFill>
                <a:srgbClr val="5B6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D69D607-854B-599A-395D-17A3135EA567}"/>
                </a:ext>
              </a:extLst>
            </p:cNvPr>
            <p:cNvSpPr txBox="1"/>
            <p:nvPr/>
          </p:nvSpPr>
          <p:spPr>
            <a:xfrm>
              <a:off x="541146" y="4758508"/>
              <a:ext cx="11650854" cy="707886"/>
            </a:xfrm>
            <a:prstGeom prst="rect">
              <a:avLst/>
            </a:prstGeom>
            <a:noFill/>
          </p:spPr>
          <p:txBody>
            <a:bodyPr wrap="square" rtlCol="0">
              <a:spAutoFit/>
            </a:bodyPr>
            <a:lstStyle/>
            <a:p>
              <a:r>
                <a:rPr lang="en-US" sz="4000" b="1" i="1" dirty="0">
                  <a:solidFill>
                    <a:schemeClr val="bg1"/>
                  </a:solidFill>
                  <a:latin typeface="Aptos Display" panose="020B0004020202020204" pitchFamily="34" charset="0"/>
                </a:rPr>
                <a:t>Self-care is not selfish. Your actions impact others. </a:t>
              </a:r>
            </a:p>
          </p:txBody>
        </p:sp>
      </p:grpSp>
    </p:spTree>
    <p:extLst>
      <p:ext uri="{BB962C8B-B14F-4D97-AF65-F5344CB8AC3E}">
        <p14:creationId xmlns:p14="http://schemas.microsoft.com/office/powerpoint/2010/main" val="75014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What Are Boundaries?</a:t>
            </a:r>
          </a:p>
        </p:txBody>
      </p:sp>
      <p:sp>
        <p:nvSpPr>
          <p:cNvPr id="3" name="TextBox 2">
            <a:extLst>
              <a:ext uri="{FF2B5EF4-FFF2-40B4-BE49-F238E27FC236}">
                <a16:creationId xmlns:a16="http://schemas.microsoft.com/office/drawing/2014/main" id="{C48C9E60-1AC7-EEB8-B083-9EB028D07B80}"/>
              </a:ext>
            </a:extLst>
          </p:cNvPr>
          <p:cNvSpPr txBox="1"/>
          <p:nvPr/>
        </p:nvSpPr>
        <p:spPr>
          <a:xfrm>
            <a:off x="1311322" y="1400322"/>
            <a:ext cx="9288942" cy="1740156"/>
          </a:xfrm>
          <a:prstGeom prst="rect">
            <a:avLst/>
          </a:prstGeom>
          <a:noFill/>
        </p:spPr>
        <p:txBody>
          <a:bodyPr wrap="square" rtlCol="0">
            <a:spAutoFit/>
          </a:bodyPr>
          <a:lstStyle/>
          <a:p>
            <a:pPr marR="0" lvl="0">
              <a:lnSpc>
                <a:spcPct val="115000"/>
              </a:lnSpc>
              <a:spcBef>
                <a:spcPts val="0"/>
              </a:spcBef>
              <a:spcAft>
                <a:spcPts val="0"/>
              </a:spcAft>
            </a:pPr>
            <a:r>
              <a:rPr lang="en-US" sz="2200" b="1" dirty="0">
                <a:latin typeface="Aptos Display" panose="020B0004020202020204" pitchFamily="34" charset="0"/>
                <a:ea typeface="Arial" panose="020B0604020202020204" pitchFamily="34" charset="0"/>
              </a:rPr>
              <a:t>Personal Boundaries</a:t>
            </a:r>
          </a:p>
          <a:p>
            <a:pPr marL="742950" lvl="1" indent="-285750">
              <a:lnSpc>
                <a:spcPct val="115000"/>
              </a:lnSpc>
              <a:buFont typeface="Arial" panose="020B0604020202020204" pitchFamily="34" charset="0"/>
              <a:buChar char="•"/>
            </a:pPr>
            <a:r>
              <a:rPr lang="en-US" u="none" strike="noStrike" dirty="0">
                <a:effectLst/>
                <a:latin typeface="Aptos Display" panose="020B0004020202020204" pitchFamily="34" charset="0"/>
                <a:ea typeface="Arial" panose="020B0604020202020204" pitchFamily="34" charset="0"/>
              </a:rPr>
              <a:t>The lines and limits you create between yourself and other people</a:t>
            </a:r>
          </a:p>
          <a:p>
            <a:pPr marL="1200150" lvl="2" indent="-285750">
              <a:lnSpc>
                <a:spcPct val="115000"/>
              </a:lnSpc>
              <a:buFont typeface="Wingdings" panose="05000000000000000000" pitchFamily="2" charset="2"/>
              <a:buChar char="Ø"/>
            </a:pPr>
            <a:r>
              <a:rPr lang="en-US" dirty="0">
                <a:latin typeface="Aptos Display" panose="020B0004020202020204" pitchFamily="34" charset="0"/>
                <a:ea typeface="Arial" panose="020B0604020202020204" pitchFamily="34" charset="0"/>
              </a:rPr>
              <a:t>Example: We can text daily, but I do not want to text 20 times an hour.</a:t>
            </a:r>
          </a:p>
          <a:p>
            <a:pPr marL="1200150" lvl="2" indent="-285750">
              <a:lnSpc>
                <a:spcPct val="115000"/>
              </a:lnSpc>
              <a:buFont typeface="Wingdings" panose="05000000000000000000" pitchFamily="2" charset="2"/>
              <a:buChar char="Ø"/>
            </a:pPr>
            <a:r>
              <a:rPr lang="en-US" dirty="0">
                <a:latin typeface="Aptos Display" panose="020B0004020202020204" pitchFamily="34" charset="0"/>
                <a:ea typeface="Arial" panose="020B0604020202020204" pitchFamily="34" charset="0"/>
              </a:rPr>
              <a:t>Example: Do not post pictures of me on social media without my permission.</a:t>
            </a:r>
          </a:p>
          <a:p>
            <a:pPr marL="1200150" lvl="2" indent="-285750">
              <a:lnSpc>
                <a:spcPct val="115000"/>
              </a:lnSpc>
              <a:buFont typeface="Wingdings" panose="05000000000000000000" pitchFamily="2" charset="2"/>
              <a:buChar char="Ø"/>
            </a:pPr>
            <a:r>
              <a:rPr lang="en-US" dirty="0">
                <a:latin typeface="Aptos Display" panose="020B0004020202020204" pitchFamily="34" charset="0"/>
                <a:ea typeface="Arial" panose="020B0604020202020204" pitchFamily="34" charset="0"/>
              </a:rPr>
              <a:t>Example: We can meet for dinner, but I will drive separately so I can leave when I want.</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
        <p:nvSpPr>
          <p:cNvPr id="5" name="TextBox 4">
            <a:extLst>
              <a:ext uri="{FF2B5EF4-FFF2-40B4-BE49-F238E27FC236}">
                <a16:creationId xmlns:a16="http://schemas.microsoft.com/office/drawing/2014/main" id="{9A4C058C-13DC-6F92-3EFE-9F53C7F1084E}"/>
              </a:ext>
            </a:extLst>
          </p:cNvPr>
          <p:cNvSpPr txBox="1"/>
          <p:nvPr/>
        </p:nvSpPr>
        <p:spPr>
          <a:xfrm>
            <a:off x="1374939" y="3536267"/>
            <a:ext cx="9244069" cy="2032864"/>
          </a:xfrm>
          <a:prstGeom prst="rect">
            <a:avLst/>
          </a:prstGeom>
          <a:noFill/>
        </p:spPr>
        <p:txBody>
          <a:bodyPr wrap="none" rtlCol="0">
            <a:spAutoFit/>
          </a:bodyPr>
          <a:lstStyle/>
          <a:p>
            <a:pPr marR="0" lvl="0">
              <a:lnSpc>
                <a:spcPct val="115000"/>
              </a:lnSpc>
              <a:spcBef>
                <a:spcPts val="0"/>
              </a:spcBef>
              <a:spcAft>
                <a:spcPts val="0"/>
              </a:spcAft>
            </a:pPr>
            <a:r>
              <a:rPr lang="en-US" sz="2200" b="1" dirty="0">
                <a:latin typeface="Aptos Display" panose="020B0004020202020204" pitchFamily="34" charset="0"/>
                <a:ea typeface="Arial" panose="020B0604020202020204" pitchFamily="34" charset="0"/>
              </a:rPr>
              <a:t>Workplace Boundaries</a:t>
            </a:r>
          </a:p>
          <a:p>
            <a:pPr marL="742950" lvl="1" indent="-285750">
              <a:lnSpc>
                <a:spcPct val="115000"/>
              </a:lnSpc>
              <a:buFont typeface="Arial" panose="020B0604020202020204" pitchFamily="34" charset="0"/>
              <a:buChar char="•"/>
            </a:pPr>
            <a:r>
              <a:rPr lang="en-US" u="none" strike="noStrike" dirty="0">
                <a:effectLst/>
                <a:latin typeface="Aptos Display" panose="020B0004020202020204" pitchFamily="34" charset="0"/>
                <a:ea typeface="Arial" panose="020B0604020202020204" pitchFamily="34" charset="0"/>
              </a:rPr>
              <a:t>The lines and limits within a job role and your relationship to the job.</a:t>
            </a:r>
          </a:p>
          <a:p>
            <a:pPr marL="1200150" lvl="2" indent="-285750">
              <a:lnSpc>
                <a:spcPct val="115000"/>
              </a:lnSpc>
              <a:buFont typeface="Wingdings" panose="05000000000000000000" pitchFamily="2" charset="2"/>
              <a:buChar char="Ø"/>
            </a:pPr>
            <a:r>
              <a:rPr lang="en-US" dirty="0">
                <a:latin typeface="Aptos Display" panose="020B0004020202020204" pitchFamily="34" charset="0"/>
                <a:ea typeface="Arial" panose="020B0604020202020204" pitchFamily="34" charset="0"/>
              </a:rPr>
              <a:t>Example: I will not transport a client because I am not an authorized driver.</a:t>
            </a:r>
          </a:p>
          <a:p>
            <a:pPr marL="1200150" lvl="2" indent="-285750">
              <a:lnSpc>
                <a:spcPct val="115000"/>
              </a:lnSpc>
              <a:buFont typeface="Wingdings" panose="05000000000000000000" pitchFamily="2" charset="2"/>
              <a:buChar char="Ø"/>
            </a:pPr>
            <a:r>
              <a:rPr lang="en-US" u="none" strike="noStrike" dirty="0">
                <a:effectLst/>
                <a:latin typeface="Aptos Display" panose="020B0004020202020204" pitchFamily="34" charset="0"/>
                <a:ea typeface="Arial" panose="020B0604020202020204" pitchFamily="34" charset="0"/>
              </a:rPr>
              <a:t>Example: I will not work outside of designated work hours.</a:t>
            </a:r>
          </a:p>
          <a:p>
            <a:pPr marL="1200150" lvl="2" indent="-285750">
              <a:lnSpc>
                <a:spcPct val="115000"/>
              </a:lnSpc>
              <a:buFont typeface="Wingdings" panose="05000000000000000000" pitchFamily="2" charset="2"/>
              <a:buChar char="Ø"/>
            </a:pPr>
            <a:r>
              <a:rPr lang="en-US" dirty="0">
                <a:latin typeface="Aptos Display" panose="020B0004020202020204" pitchFamily="34" charset="0"/>
                <a:ea typeface="Arial" panose="020B0604020202020204" pitchFamily="34" charset="0"/>
              </a:rPr>
              <a:t>Example: You may have my office phone number, but not my personal phone number.</a:t>
            </a:r>
            <a:endParaRPr lang="en-US" u="none" strike="noStrike" dirty="0">
              <a:effectLst/>
              <a:latin typeface="Aptos Display" panose="020B0004020202020204" pitchFamily="34" charset="0"/>
              <a:ea typeface="Arial" panose="020B0604020202020204" pitchFamily="34" charset="0"/>
            </a:endParaRPr>
          </a:p>
          <a:p>
            <a:endParaRPr lang="en-US" dirty="0"/>
          </a:p>
        </p:txBody>
      </p:sp>
      <p:sp>
        <p:nvSpPr>
          <p:cNvPr id="13" name="TextBox 12">
            <a:extLst>
              <a:ext uri="{FF2B5EF4-FFF2-40B4-BE49-F238E27FC236}">
                <a16:creationId xmlns:a16="http://schemas.microsoft.com/office/drawing/2014/main" id="{ACF10B87-9741-104C-F528-A852D88E25B8}"/>
              </a:ext>
            </a:extLst>
          </p:cNvPr>
          <p:cNvSpPr txBox="1"/>
          <p:nvPr/>
        </p:nvSpPr>
        <p:spPr>
          <a:xfrm>
            <a:off x="10718116" y="5914426"/>
            <a:ext cx="1330236" cy="338554"/>
          </a:xfrm>
          <a:prstGeom prst="rect">
            <a:avLst/>
          </a:prstGeom>
          <a:noFill/>
        </p:spPr>
        <p:txBody>
          <a:bodyPr wrap="none" rtlCol="0">
            <a:spAutoFit/>
          </a:bodyPr>
          <a:lstStyle/>
          <a:p>
            <a:r>
              <a:rPr lang="en-US" sz="1600" dirty="0"/>
              <a:t>(White, 2007)</a:t>
            </a:r>
          </a:p>
        </p:txBody>
      </p:sp>
    </p:spTree>
    <p:extLst>
      <p:ext uri="{BB962C8B-B14F-4D97-AF65-F5344CB8AC3E}">
        <p14:creationId xmlns:p14="http://schemas.microsoft.com/office/powerpoint/2010/main" val="384705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Boundaries for Peer Support Specialists…</a:t>
            </a:r>
          </a:p>
        </p:txBody>
      </p:sp>
      <p:sp>
        <p:nvSpPr>
          <p:cNvPr id="3" name="TextBox 2">
            <a:extLst>
              <a:ext uri="{FF2B5EF4-FFF2-40B4-BE49-F238E27FC236}">
                <a16:creationId xmlns:a16="http://schemas.microsoft.com/office/drawing/2014/main" id="{C48C9E60-1AC7-EEB8-B083-9EB028D07B80}"/>
              </a:ext>
            </a:extLst>
          </p:cNvPr>
          <p:cNvSpPr txBox="1"/>
          <p:nvPr/>
        </p:nvSpPr>
        <p:spPr>
          <a:xfrm>
            <a:off x="1374941" y="1343378"/>
            <a:ext cx="6378222" cy="630750"/>
          </a:xfrm>
          <a:prstGeom prst="rect">
            <a:avLst/>
          </a:prstGeom>
          <a:noFill/>
        </p:spPr>
        <p:txBody>
          <a:bodyPr wrap="square" rtlCol="0">
            <a:spAutoFit/>
          </a:bodyPr>
          <a:lstStyle/>
          <a:p>
            <a:pPr marR="0" lvl="0">
              <a:lnSpc>
                <a:spcPct val="115000"/>
              </a:lnSpc>
              <a:spcBef>
                <a:spcPts val="0"/>
              </a:spcBef>
              <a:spcAft>
                <a:spcPts val="0"/>
              </a:spcAft>
            </a:pPr>
            <a:r>
              <a:rPr lang="en-US" sz="3200" b="1" dirty="0">
                <a:latin typeface="Aptos Display" panose="020B0004020202020204" pitchFamily="34" charset="0"/>
                <a:ea typeface="Arial" panose="020B0604020202020204" pitchFamily="34" charset="0"/>
              </a:rPr>
              <a:t>…are unclear and confusing!</a:t>
            </a:r>
            <a:endParaRPr lang="en-US" sz="3200" b="1" u="none" strike="noStrike" dirty="0">
              <a:effectLst/>
              <a:latin typeface="Aptos Display" panose="020B0004020202020204" pitchFamily="34" charset="0"/>
              <a:ea typeface="Arial" panose="020B0604020202020204" pitchFamily="34" charset="0"/>
            </a:endParaRP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
        <p:nvSpPr>
          <p:cNvPr id="5" name="TextBox 4">
            <a:extLst>
              <a:ext uri="{FF2B5EF4-FFF2-40B4-BE49-F238E27FC236}">
                <a16:creationId xmlns:a16="http://schemas.microsoft.com/office/drawing/2014/main" id="{7D0B5DAF-719B-D541-63B2-3F9C93415173}"/>
              </a:ext>
            </a:extLst>
          </p:cNvPr>
          <p:cNvSpPr txBox="1"/>
          <p:nvPr/>
        </p:nvSpPr>
        <p:spPr>
          <a:xfrm>
            <a:off x="9780100" y="5883648"/>
            <a:ext cx="2102752" cy="369332"/>
          </a:xfrm>
          <a:prstGeom prst="rect">
            <a:avLst/>
          </a:prstGeom>
          <a:noFill/>
        </p:spPr>
        <p:txBody>
          <a:bodyPr wrap="square" rtlCol="0">
            <a:spAutoFit/>
          </a:bodyPr>
          <a:lstStyle/>
          <a:p>
            <a:r>
              <a:rPr lang="en-US" sz="1800"/>
              <a:t>(Bassuk et al., 2016)</a:t>
            </a:r>
            <a:endParaRPr lang="en-US" sz="1800" dirty="0"/>
          </a:p>
        </p:txBody>
      </p:sp>
      <p:sp>
        <p:nvSpPr>
          <p:cNvPr id="12" name="TextBox 11">
            <a:extLst>
              <a:ext uri="{FF2B5EF4-FFF2-40B4-BE49-F238E27FC236}">
                <a16:creationId xmlns:a16="http://schemas.microsoft.com/office/drawing/2014/main" id="{85FE27A9-7F9D-A7DD-2114-AC0CAAB0979D}"/>
              </a:ext>
            </a:extLst>
          </p:cNvPr>
          <p:cNvSpPr txBox="1"/>
          <p:nvPr/>
        </p:nvSpPr>
        <p:spPr>
          <a:xfrm>
            <a:off x="1374940" y="2162648"/>
            <a:ext cx="9191459" cy="3139321"/>
          </a:xfrm>
          <a:prstGeom prst="rect">
            <a:avLst/>
          </a:prstGeom>
          <a:noFill/>
        </p:spPr>
        <p:txBody>
          <a:bodyPr wrap="square" rtlCol="0">
            <a:spAutoFit/>
          </a:bodyPr>
          <a:lstStyle/>
          <a:p>
            <a:r>
              <a:rPr lang="en-US" dirty="0"/>
              <a:t>In 2016, a research group (</a:t>
            </a:r>
            <a:r>
              <a:rPr lang="en-US" dirty="0" err="1"/>
              <a:t>Bassuk</a:t>
            </a:r>
            <a:r>
              <a:rPr lang="en-US" dirty="0"/>
              <a:t> et al.) performed a systematic review of peer-delivery recovery support services for addiction across the United States. An excerpt from their findings:</a:t>
            </a:r>
          </a:p>
          <a:p>
            <a:endParaRPr lang="en-US" dirty="0"/>
          </a:p>
          <a:p>
            <a:pPr marL="285750" indent="-285750">
              <a:buFont typeface="Arial" panose="020B0604020202020204" pitchFamily="34" charset="0"/>
              <a:buChar char="•"/>
            </a:pPr>
            <a:r>
              <a:rPr lang="en-US" dirty="0"/>
              <a:t>There was significant inconsistency in the definitions of peer workers and recovery coaches among the studies.</a:t>
            </a:r>
          </a:p>
          <a:p>
            <a:pPr marL="285750" indent="-285750">
              <a:buFont typeface="Arial" panose="020B0604020202020204" pitchFamily="34" charset="0"/>
              <a:buChar char="•"/>
            </a:pPr>
            <a:r>
              <a:rPr lang="en-US" dirty="0"/>
              <a:t>Most lacked a clear description of their roles and responsibilities in the interventions. Without a clear definition of the nature and role of peer involvement, comparison across studies is difficult and generalizability of findings nearly impossible.</a:t>
            </a:r>
          </a:p>
          <a:p>
            <a:pPr marL="285750" indent="-285750">
              <a:buFont typeface="Arial" panose="020B0604020202020204" pitchFamily="34" charset="0"/>
              <a:buChar char="•"/>
            </a:pPr>
            <a:r>
              <a:rPr lang="en-US" dirty="0"/>
              <a:t>Arguably, the inconsistency of the definitions of roles and responsibilities of peer workers is a by-product of the lack of a national credentialing body and the proliferation of a wide range of training and certification programs across the United States. </a:t>
            </a:r>
          </a:p>
        </p:txBody>
      </p:sp>
    </p:spTree>
    <p:extLst>
      <p:ext uri="{BB962C8B-B14F-4D97-AF65-F5344CB8AC3E}">
        <p14:creationId xmlns:p14="http://schemas.microsoft.com/office/powerpoint/2010/main" val="142354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Know Your Resources</a:t>
            </a:r>
          </a:p>
        </p:txBody>
      </p:sp>
      <p:sp>
        <p:nvSpPr>
          <p:cNvPr id="3" name="TextBox 2">
            <a:extLst>
              <a:ext uri="{FF2B5EF4-FFF2-40B4-BE49-F238E27FC236}">
                <a16:creationId xmlns:a16="http://schemas.microsoft.com/office/drawing/2014/main" id="{C48C9E60-1AC7-EEB8-B083-9EB028D07B80}"/>
              </a:ext>
            </a:extLst>
          </p:cNvPr>
          <p:cNvSpPr txBox="1"/>
          <p:nvPr/>
        </p:nvSpPr>
        <p:spPr>
          <a:xfrm>
            <a:off x="1708573" y="1344116"/>
            <a:ext cx="8658585" cy="3887859"/>
          </a:xfrm>
          <a:prstGeom prst="rect">
            <a:avLst/>
          </a:prstGeom>
          <a:noFill/>
        </p:spPr>
        <p:txBody>
          <a:bodyPr wrap="square" rtlCol="0">
            <a:spAutoFit/>
          </a:bodyPr>
          <a:lstStyle/>
          <a:p>
            <a:pPr marL="285750" marR="0" lvl="0" indent="-285750">
              <a:lnSpc>
                <a:spcPct val="115000"/>
              </a:lnSpc>
              <a:spcBef>
                <a:spcPts val="0"/>
              </a:spcBef>
              <a:spcAft>
                <a:spcPts val="0"/>
              </a:spcAft>
              <a:buFont typeface="Arial" panose="020B0604020202020204" pitchFamily="34" charset="0"/>
              <a:buChar char="•"/>
            </a:pPr>
            <a:r>
              <a:rPr lang="en-US" sz="2200" dirty="0">
                <a:latin typeface="Aptos Display" panose="020B0004020202020204" pitchFamily="34" charset="0"/>
                <a:ea typeface="Arial" panose="020B0604020202020204" pitchFamily="34" charset="0"/>
              </a:rPr>
              <a:t>Job description</a:t>
            </a:r>
          </a:p>
          <a:p>
            <a:pPr marL="285750" marR="0" lvl="0" indent="-285750">
              <a:lnSpc>
                <a:spcPct val="115000"/>
              </a:lnSpc>
              <a:spcBef>
                <a:spcPts val="0"/>
              </a:spcBef>
              <a:spcAft>
                <a:spcPts val="0"/>
              </a:spcAft>
              <a:buFont typeface="Arial" panose="020B0604020202020204" pitchFamily="34" charset="0"/>
              <a:buChar char="•"/>
            </a:pPr>
            <a:r>
              <a:rPr lang="en-US" sz="2200" u="none" strike="noStrike" dirty="0">
                <a:effectLst/>
                <a:latin typeface="Aptos Display" panose="020B0004020202020204" pitchFamily="34" charset="0"/>
                <a:ea typeface="Arial" panose="020B0604020202020204" pitchFamily="34" charset="0"/>
              </a:rPr>
              <a:t>Employee Handbook</a:t>
            </a:r>
          </a:p>
          <a:p>
            <a:pPr marL="285750" marR="0" lvl="0" indent="-285750">
              <a:lnSpc>
                <a:spcPct val="115000"/>
              </a:lnSpc>
              <a:spcBef>
                <a:spcPts val="0"/>
              </a:spcBef>
              <a:spcAft>
                <a:spcPts val="0"/>
              </a:spcAft>
              <a:buFont typeface="Arial" panose="020B0604020202020204" pitchFamily="34" charset="0"/>
              <a:buChar char="•"/>
            </a:pPr>
            <a:r>
              <a:rPr lang="en-US" sz="2200" dirty="0">
                <a:latin typeface="Aptos Display" panose="020B0004020202020204" pitchFamily="34" charset="0"/>
                <a:ea typeface="Arial" panose="020B0604020202020204" pitchFamily="34" charset="0"/>
              </a:rPr>
              <a:t>Workplace policies and standard operating procedures (SOPs)</a:t>
            </a:r>
          </a:p>
          <a:p>
            <a:pPr marL="285750" marR="0" lvl="0" indent="-285750">
              <a:lnSpc>
                <a:spcPct val="115000"/>
              </a:lnSpc>
              <a:spcBef>
                <a:spcPts val="0"/>
              </a:spcBef>
              <a:spcAft>
                <a:spcPts val="0"/>
              </a:spcAft>
              <a:buFont typeface="Arial" panose="020B0604020202020204" pitchFamily="34" charset="0"/>
              <a:buChar char="•"/>
            </a:pPr>
            <a:r>
              <a:rPr lang="en-US" sz="2200" u="none" strike="noStrike" dirty="0">
                <a:effectLst/>
                <a:latin typeface="Aptos Display" panose="020B0004020202020204" pitchFamily="34" charset="0"/>
                <a:ea typeface="Arial" panose="020B0604020202020204" pitchFamily="34" charset="0"/>
              </a:rPr>
              <a:t>Chain of command</a:t>
            </a:r>
            <a:endParaRPr lang="en-US" sz="2200" dirty="0">
              <a:latin typeface="Aptos Display" panose="020B0004020202020204" pitchFamily="34" charset="0"/>
              <a:ea typeface="Arial" panose="020B0604020202020204" pitchFamily="34" charset="0"/>
            </a:endParaRPr>
          </a:p>
          <a:p>
            <a:pPr marL="742950" lvl="1" indent="-285750">
              <a:lnSpc>
                <a:spcPct val="115000"/>
              </a:lnSpc>
              <a:buFont typeface="Arial" panose="020B0604020202020204" pitchFamily="34" charset="0"/>
              <a:buChar char="•"/>
            </a:pPr>
            <a:r>
              <a:rPr lang="en-US" sz="2200" u="none" strike="noStrike" dirty="0">
                <a:effectLst/>
                <a:latin typeface="Aptos Display" panose="020B0004020202020204" pitchFamily="34" charset="0"/>
                <a:ea typeface="Arial" panose="020B0604020202020204" pitchFamily="34" charset="0"/>
              </a:rPr>
              <a:t>Who do you report to? What is the expectation for communication?</a:t>
            </a:r>
          </a:p>
          <a:p>
            <a:pPr marL="1200150" lvl="2" indent="-285750">
              <a:lnSpc>
                <a:spcPct val="115000"/>
              </a:lnSpc>
              <a:buFont typeface="Wingdings" panose="05000000000000000000" pitchFamily="2" charset="2"/>
              <a:buChar char="Ø"/>
            </a:pPr>
            <a:r>
              <a:rPr lang="en-US" sz="2200" dirty="0">
                <a:latin typeface="Aptos Display" panose="020B0004020202020204" pitchFamily="34" charset="0"/>
                <a:ea typeface="Arial" panose="020B0604020202020204" pitchFamily="34" charset="0"/>
              </a:rPr>
              <a:t>Documentation</a:t>
            </a:r>
          </a:p>
          <a:p>
            <a:pPr marL="285750" marR="0" lvl="0" indent="-285750">
              <a:lnSpc>
                <a:spcPct val="115000"/>
              </a:lnSpc>
              <a:spcBef>
                <a:spcPts val="0"/>
              </a:spcBef>
              <a:spcAft>
                <a:spcPts val="0"/>
              </a:spcAft>
              <a:buFont typeface="Arial" panose="020B0604020202020204" pitchFamily="34" charset="0"/>
              <a:buChar char="•"/>
            </a:pPr>
            <a:r>
              <a:rPr lang="en-US" sz="2200" dirty="0">
                <a:latin typeface="Aptos Display" panose="020B0004020202020204" pitchFamily="34" charset="0"/>
                <a:ea typeface="Arial" panose="020B0604020202020204" pitchFamily="34" charset="0"/>
              </a:rPr>
              <a:t>Legal compliance – HIPAA, 42 CFR Part 2, mandatory reporting</a:t>
            </a:r>
          </a:p>
          <a:p>
            <a:pPr marL="1200150" lvl="2" indent="-285750">
              <a:lnSpc>
                <a:spcPct val="115000"/>
              </a:lnSpc>
              <a:buFont typeface="Wingdings" panose="05000000000000000000" pitchFamily="2" charset="2"/>
              <a:buChar char="Ø"/>
            </a:pPr>
            <a:r>
              <a:rPr lang="en-US" sz="2200" dirty="0">
                <a:latin typeface="Aptos Display" panose="020B0004020202020204" pitchFamily="34" charset="0"/>
                <a:ea typeface="Arial" panose="020B0604020202020204" pitchFamily="34" charset="0"/>
              </a:rPr>
              <a:t>Know procedures around confidentiality and required documents</a:t>
            </a:r>
          </a:p>
          <a:p>
            <a:pPr marL="1200150" lvl="2" indent="-285750">
              <a:lnSpc>
                <a:spcPct val="115000"/>
              </a:lnSpc>
              <a:buFont typeface="Wingdings" panose="05000000000000000000" pitchFamily="2" charset="2"/>
              <a:buChar char="Ø"/>
            </a:pPr>
            <a:r>
              <a:rPr lang="en-US" sz="2200" dirty="0">
                <a:latin typeface="Aptos Display" panose="020B0004020202020204" pitchFamily="34" charset="0"/>
                <a:ea typeface="Arial" panose="020B0604020202020204" pitchFamily="34" charset="0"/>
              </a:rPr>
              <a:t>If you don’t know, ask for help, do not guess.</a:t>
            </a:r>
          </a:p>
          <a:p>
            <a:pPr marL="1200150" lvl="2" indent="-285750">
              <a:lnSpc>
                <a:spcPct val="115000"/>
              </a:lnSpc>
              <a:buFont typeface="Wingdings" panose="05000000000000000000" pitchFamily="2" charset="2"/>
              <a:buChar char="Ø"/>
            </a:pPr>
            <a:endParaRPr lang="en-US" dirty="0">
              <a:latin typeface="Arial" panose="020B0604020202020204" pitchFamily="34" charset="0"/>
              <a:ea typeface="Arial" panose="020B0604020202020204" pitchFamily="34" charset="0"/>
            </a:endParaRP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Tree>
    <p:extLst>
      <p:ext uri="{BB962C8B-B14F-4D97-AF65-F5344CB8AC3E}">
        <p14:creationId xmlns:p14="http://schemas.microsoft.com/office/powerpoint/2010/main" val="198395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354998" y="313631"/>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Peer Support Role</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3">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graphicFrame>
        <p:nvGraphicFramePr>
          <p:cNvPr id="5" name="Table 4">
            <a:extLst>
              <a:ext uri="{FF2B5EF4-FFF2-40B4-BE49-F238E27FC236}">
                <a16:creationId xmlns:a16="http://schemas.microsoft.com/office/drawing/2014/main" id="{ADA1BA34-60F1-969D-4016-30A3A531CC1D}"/>
              </a:ext>
            </a:extLst>
          </p:cNvPr>
          <p:cNvGraphicFramePr>
            <a:graphicFrameLocks noGrp="1"/>
          </p:cNvGraphicFramePr>
          <p:nvPr>
            <p:extLst>
              <p:ext uri="{D42A27DB-BD31-4B8C-83A1-F6EECF244321}">
                <p14:modId xmlns:p14="http://schemas.microsoft.com/office/powerpoint/2010/main" val="2145879033"/>
              </p:ext>
            </p:extLst>
          </p:nvPr>
        </p:nvGraphicFramePr>
        <p:xfrm>
          <a:off x="1089212" y="1252493"/>
          <a:ext cx="9923929" cy="4033520"/>
        </p:xfrm>
        <a:graphic>
          <a:graphicData uri="http://schemas.openxmlformats.org/drawingml/2006/table">
            <a:tbl>
              <a:tblPr firstRow="1" bandRow="1">
                <a:tableStyleId>{5C22544A-7EE6-4342-B048-85BDC9FD1C3A}</a:tableStyleId>
              </a:tblPr>
              <a:tblGrid>
                <a:gridCol w="4961964">
                  <a:extLst>
                    <a:ext uri="{9D8B030D-6E8A-4147-A177-3AD203B41FA5}">
                      <a16:colId xmlns:a16="http://schemas.microsoft.com/office/drawing/2014/main" val="894261675"/>
                    </a:ext>
                  </a:extLst>
                </a:gridCol>
                <a:gridCol w="4961965">
                  <a:extLst>
                    <a:ext uri="{9D8B030D-6E8A-4147-A177-3AD203B41FA5}">
                      <a16:colId xmlns:a16="http://schemas.microsoft.com/office/drawing/2014/main" val="3115913972"/>
                    </a:ext>
                  </a:extLst>
                </a:gridCol>
              </a:tblGrid>
              <a:tr h="285974">
                <a:tc>
                  <a:txBody>
                    <a:bodyPr/>
                    <a:lstStyle/>
                    <a:p>
                      <a:pPr algn="ctr"/>
                      <a:r>
                        <a:rPr lang="en-US" sz="2200" dirty="0">
                          <a:solidFill>
                            <a:schemeClr val="tx1"/>
                          </a:solidFill>
                        </a:rPr>
                        <a:t>Is/Does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200" dirty="0">
                          <a:solidFill>
                            <a:schemeClr val="tx1"/>
                          </a:solidFill>
                        </a:rPr>
                        <a:t>Is Not/Does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67554236"/>
                  </a:ext>
                </a:extLst>
              </a:tr>
              <a:tr h="370840">
                <a:tc>
                  <a:txBody>
                    <a:bodyPr/>
                    <a:lstStyle/>
                    <a:p>
                      <a:r>
                        <a:rPr lang="en-US" dirty="0">
                          <a:solidFill>
                            <a:schemeClr val="tx1"/>
                          </a:solidFill>
                        </a:rPr>
                        <a:t>A person in recovery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dirty="0">
                          <a:solidFill>
                            <a:schemeClr val="tx1"/>
                          </a:solidFill>
                        </a:rPr>
                        <a:t>A professional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022328764"/>
                  </a:ext>
                </a:extLst>
              </a:tr>
              <a:tr h="370840">
                <a:tc>
                  <a:txBody>
                    <a:bodyPr/>
                    <a:lstStyle/>
                    <a:p>
                      <a:r>
                        <a:rPr lang="en-US" dirty="0">
                          <a:solidFill>
                            <a:schemeClr val="tx1"/>
                          </a:solidFill>
                        </a:rPr>
                        <a:t>Shares lives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dirty="0">
                          <a:solidFill>
                            <a:schemeClr val="tx1"/>
                          </a:solidFill>
                        </a:rPr>
                        <a:t>Give professional advice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221209764"/>
                  </a:ext>
                </a:extLst>
              </a:tr>
              <a:tr h="370840">
                <a:tc>
                  <a:txBody>
                    <a:bodyPr/>
                    <a:lstStyle/>
                    <a:p>
                      <a:r>
                        <a:rPr lang="en-US" dirty="0">
                          <a:solidFill>
                            <a:schemeClr val="tx1"/>
                          </a:solidFill>
                        </a:rPr>
                        <a:t>A role 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dirty="0">
                          <a:solidFill>
                            <a:schemeClr val="tx1"/>
                          </a:solidFill>
                        </a:rPr>
                        <a:t>An expert or authority figure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92461252"/>
                  </a:ext>
                </a:extLst>
              </a:tr>
              <a:tr h="370840">
                <a:tc>
                  <a:txBody>
                    <a:bodyPr/>
                    <a:lstStyle/>
                    <a:p>
                      <a:r>
                        <a:rPr lang="en-US" dirty="0">
                          <a:solidFill>
                            <a:schemeClr val="tx1"/>
                          </a:solidFill>
                        </a:rPr>
                        <a:t>Sees the person as a whole person in the context of the person’s roles, family,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dirty="0">
                          <a:solidFill>
                            <a:schemeClr val="tx1"/>
                          </a:solidFill>
                        </a:rPr>
                        <a:t>See the person as a case or 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39755249"/>
                  </a:ext>
                </a:extLst>
              </a:tr>
              <a:tr h="370840">
                <a:tc>
                  <a:txBody>
                    <a:bodyPr/>
                    <a:lstStyle/>
                    <a:p>
                      <a:r>
                        <a:rPr lang="en-US" dirty="0">
                          <a:solidFill>
                            <a:schemeClr val="tx1"/>
                          </a:solidFill>
                        </a:rPr>
                        <a:t>Motivates through hope and inspiration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dirty="0">
                          <a:solidFill>
                            <a:schemeClr val="tx1"/>
                          </a:solidFill>
                        </a:rPr>
                        <a:t>Motivate through fear of negative consequences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608689067"/>
                  </a:ext>
                </a:extLst>
              </a:tr>
              <a:tr h="370840">
                <a:tc>
                  <a:txBody>
                    <a:bodyPr/>
                    <a:lstStyle/>
                    <a:p>
                      <a:r>
                        <a:rPr lang="en-US" dirty="0">
                          <a:solidFill>
                            <a:schemeClr val="tx1"/>
                          </a:solidFill>
                        </a:rPr>
                        <a:t>Helps to connect the participant to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dirty="0">
                          <a:solidFill>
                            <a:schemeClr val="tx1"/>
                          </a:solidFill>
                        </a:rPr>
                        <a:t>Provide money or a place to 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91369854"/>
                  </a:ext>
                </a:extLst>
              </a:tr>
              <a:tr h="370840">
                <a:tc>
                  <a:txBody>
                    <a:bodyPr/>
                    <a:lstStyle/>
                    <a:p>
                      <a:r>
                        <a:rPr lang="en-US" dirty="0">
                          <a:solidFill>
                            <a:schemeClr val="tx1"/>
                          </a:solidFill>
                        </a:rPr>
                        <a:t>Helps participant identify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dirty="0">
                          <a:solidFill>
                            <a:schemeClr val="tx1"/>
                          </a:solidFill>
                        </a:rPr>
                        <a:t>Mandate tasks or behaviors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07910936"/>
                  </a:ext>
                </a:extLst>
              </a:tr>
              <a:tr h="370840">
                <a:tc>
                  <a:txBody>
                    <a:bodyPr/>
                    <a:lstStyle/>
                    <a:p>
                      <a:r>
                        <a:rPr lang="en-US" dirty="0">
                          <a:solidFill>
                            <a:schemeClr val="tx1"/>
                          </a:solidFill>
                        </a:rPr>
                        <a:t>Encourages, supports, praises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dirty="0">
                          <a:solidFill>
                            <a:schemeClr val="tx1"/>
                          </a:solidFill>
                        </a:rPr>
                        <a:t>Diagnose, assess, or treat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548380705"/>
                  </a:ext>
                </a:extLst>
              </a:tr>
              <a:tr h="370840">
                <a:tc>
                  <a:txBody>
                    <a:bodyPr/>
                    <a:lstStyle/>
                    <a:p>
                      <a:r>
                        <a:rPr lang="en-US" dirty="0">
                          <a:solidFill>
                            <a:schemeClr val="tx1"/>
                          </a:solidFill>
                        </a:rPr>
                        <a:t>A role model for positive recovery behaviors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dirty="0">
                          <a:solidFill>
                            <a:schemeClr val="tx1"/>
                          </a:solidFill>
                        </a:rPr>
                        <a:t>Tell the person how to live their life in recovery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982211030"/>
                  </a:ext>
                </a:extLst>
              </a:tr>
            </a:tbl>
          </a:graphicData>
        </a:graphic>
      </p:graphicFrame>
      <p:sp>
        <p:nvSpPr>
          <p:cNvPr id="12" name="TextBox 11">
            <a:extLst>
              <a:ext uri="{FF2B5EF4-FFF2-40B4-BE49-F238E27FC236}">
                <a16:creationId xmlns:a16="http://schemas.microsoft.com/office/drawing/2014/main" id="{828F5F39-44F3-82D2-3029-15D9D52B9221}"/>
              </a:ext>
            </a:extLst>
          </p:cNvPr>
          <p:cNvSpPr txBox="1"/>
          <p:nvPr/>
        </p:nvSpPr>
        <p:spPr>
          <a:xfrm>
            <a:off x="8974477" y="5747966"/>
            <a:ext cx="1933331" cy="369332"/>
          </a:xfrm>
          <a:prstGeom prst="rect">
            <a:avLst/>
          </a:prstGeom>
          <a:noFill/>
        </p:spPr>
        <p:txBody>
          <a:bodyPr wrap="square" rtlCol="0">
            <a:spAutoFit/>
          </a:bodyPr>
          <a:lstStyle/>
          <a:p>
            <a:r>
              <a:rPr lang="en-US" dirty="0"/>
              <a:t>(SAMHSA, 2012)</a:t>
            </a:r>
          </a:p>
        </p:txBody>
      </p:sp>
    </p:spTree>
    <p:extLst>
      <p:ext uri="{BB962C8B-B14F-4D97-AF65-F5344CB8AC3E}">
        <p14:creationId xmlns:p14="http://schemas.microsoft.com/office/powerpoint/2010/main" val="3532689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Peer Support Specialist is </a:t>
            </a:r>
            <a:r>
              <a:rPr lang="en-US" sz="4000" b="1" i="1" u="sng" dirty="0">
                <a:solidFill>
                  <a:srgbClr val="FF0000"/>
                </a:solidFill>
                <a:latin typeface="Aptos Display" panose="020B0004020202020204" pitchFamily="34" charset="0"/>
              </a:rPr>
              <a:t>NOT</a:t>
            </a:r>
          </a:p>
        </p:txBody>
      </p:sp>
      <p:sp>
        <p:nvSpPr>
          <p:cNvPr id="3" name="TextBox 2">
            <a:extLst>
              <a:ext uri="{FF2B5EF4-FFF2-40B4-BE49-F238E27FC236}">
                <a16:creationId xmlns:a16="http://schemas.microsoft.com/office/drawing/2014/main" id="{C48C9E60-1AC7-EEB8-B083-9EB028D07B80}"/>
              </a:ext>
            </a:extLst>
          </p:cNvPr>
          <p:cNvSpPr txBox="1"/>
          <p:nvPr/>
        </p:nvSpPr>
        <p:spPr>
          <a:xfrm>
            <a:off x="1374941" y="1343378"/>
            <a:ext cx="6378222" cy="4062651"/>
          </a:xfrm>
          <a:prstGeom prst="rect">
            <a:avLst/>
          </a:prstGeom>
          <a:noFill/>
        </p:spPr>
        <p:txBody>
          <a:bodyPr wrap="square" rtlCol="0">
            <a:spAutoFit/>
          </a:bodyPr>
          <a:lstStyle/>
          <a:p>
            <a:r>
              <a:rPr lang="en-US" sz="4000" dirty="0">
                <a:latin typeface="Aptos Display" panose="020B0004020202020204" pitchFamily="34" charset="0"/>
              </a:rPr>
              <a:t>X     Sponsor</a:t>
            </a:r>
          </a:p>
          <a:p>
            <a:r>
              <a:rPr lang="en-US" sz="4000" dirty="0">
                <a:latin typeface="Aptos Display" panose="020B0004020202020204" pitchFamily="34" charset="0"/>
              </a:rPr>
              <a:t>X     Therapist/Counselor</a:t>
            </a:r>
          </a:p>
          <a:p>
            <a:r>
              <a:rPr lang="en-US" sz="4000" dirty="0">
                <a:latin typeface="Aptos Display" panose="020B0004020202020204" pitchFamily="34" charset="0"/>
              </a:rPr>
              <a:t>X     Nurse/Physician</a:t>
            </a:r>
          </a:p>
          <a:p>
            <a:r>
              <a:rPr lang="en-US" sz="4000" dirty="0">
                <a:latin typeface="Aptos Display" panose="020B0004020202020204" pitchFamily="34" charset="0"/>
              </a:rPr>
              <a:t>X     Lawyer</a:t>
            </a:r>
          </a:p>
          <a:p>
            <a:r>
              <a:rPr lang="en-US" sz="4000" dirty="0">
                <a:latin typeface="Aptos Display" panose="020B0004020202020204" pitchFamily="34" charset="0"/>
              </a:rPr>
              <a:t>X     Priest/Clergy</a:t>
            </a:r>
          </a:p>
          <a:p>
            <a:r>
              <a:rPr lang="en-US" sz="4000" dirty="0">
                <a:latin typeface="Aptos Display" panose="020B0004020202020204" pitchFamily="34" charset="0"/>
              </a:rPr>
              <a:t>X     Family Member</a:t>
            </a:r>
            <a:endParaRPr lang="en-US" dirty="0">
              <a:latin typeface="Aptos Display" panose="020B0004020202020204" pitchFamily="34" charset="0"/>
            </a:endParaRPr>
          </a:p>
          <a:p>
            <a:endParaRPr lang="en-US" dirty="0">
              <a:latin typeface="Aptos Display" panose="020B0004020202020204" pitchFamily="34" charset="0"/>
            </a:endParaRP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3">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
        <p:nvSpPr>
          <p:cNvPr id="5" name="TextBox 4">
            <a:extLst>
              <a:ext uri="{FF2B5EF4-FFF2-40B4-BE49-F238E27FC236}">
                <a16:creationId xmlns:a16="http://schemas.microsoft.com/office/drawing/2014/main" id="{BBA26107-D236-7BCF-C944-5F1106B6DBB0}"/>
              </a:ext>
            </a:extLst>
          </p:cNvPr>
          <p:cNvSpPr txBox="1"/>
          <p:nvPr/>
        </p:nvSpPr>
        <p:spPr>
          <a:xfrm>
            <a:off x="9928486" y="5807643"/>
            <a:ext cx="1691427" cy="338554"/>
          </a:xfrm>
          <a:prstGeom prst="rect">
            <a:avLst/>
          </a:prstGeom>
          <a:noFill/>
        </p:spPr>
        <p:txBody>
          <a:bodyPr wrap="square" rtlCol="0">
            <a:spAutoFit/>
          </a:bodyPr>
          <a:lstStyle/>
          <a:p>
            <a:r>
              <a:rPr lang="en-US" sz="1600" dirty="0"/>
              <a:t>(White, 2007)</a:t>
            </a:r>
          </a:p>
        </p:txBody>
      </p:sp>
    </p:spTree>
    <p:extLst>
      <p:ext uri="{BB962C8B-B14F-4D97-AF65-F5344CB8AC3E}">
        <p14:creationId xmlns:p14="http://schemas.microsoft.com/office/powerpoint/2010/main" val="2484292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ircle of hands holding smartphones">
            <a:extLst>
              <a:ext uri="{FF2B5EF4-FFF2-40B4-BE49-F238E27FC236}">
                <a16:creationId xmlns:a16="http://schemas.microsoft.com/office/drawing/2014/main" id="{5E9B53FF-299B-33B2-E273-AD7EB16211EA}"/>
              </a:ext>
            </a:extLst>
          </p:cNvPr>
          <p:cNvPicPr>
            <a:picLocks noChangeAspect="1"/>
          </p:cNvPicPr>
          <p:nvPr/>
        </p:nvPicPr>
        <p:blipFill rotWithShape="1">
          <a:blip r:embed="rId3">
            <a:extLst>
              <a:ext uri="{28A0092B-C50C-407E-A947-70E740481C1C}">
                <a14:useLocalDpi xmlns:a14="http://schemas.microsoft.com/office/drawing/2010/main" val="0"/>
              </a:ext>
            </a:extLst>
          </a:blip>
          <a:srcRect l="5884" r="-1" b="-1"/>
          <a:stretch/>
        </p:blipFill>
        <p:spPr>
          <a:xfrm>
            <a:off x="2522356" y="10"/>
            <a:ext cx="9669642" cy="6857990"/>
          </a:xfrm>
          <a:prstGeom prst="rect">
            <a:avLst/>
          </a:prstGeom>
        </p:spPr>
      </p:pic>
      <p:sp>
        <p:nvSpPr>
          <p:cNvPr id="34" name="Rectangle 3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836D38-DAF0-2BCB-339A-47443332CD65}"/>
              </a:ext>
            </a:extLst>
          </p:cNvPr>
          <p:cNvSpPr txBox="1"/>
          <p:nvPr/>
        </p:nvSpPr>
        <p:spPr>
          <a:xfrm>
            <a:off x="228600" y="365125"/>
            <a:ext cx="44317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Aptos Display" panose="020B0004020202020204" pitchFamily="34" charset="0"/>
                <a:ea typeface="+mj-ea"/>
                <a:cs typeface="+mj-cs"/>
              </a:rPr>
              <a:t>Scenario #1</a:t>
            </a:r>
          </a:p>
          <a:p>
            <a:pPr>
              <a:lnSpc>
                <a:spcPct val="90000"/>
              </a:lnSpc>
              <a:spcBef>
                <a:spcPct val="0"/>
              </a:spcBef>
              <a:spcAft>
                <a:spcPts val="600"/>
              </a:spcAft>
            </a:pPr>
            <a:r>
              <a:rPr lang="en-US" sz="4000" b="1" dirty="0">
                <a:latin typeface="Aptos Display" panose="020B0004020202020204" pitchFamily="34" charset="0"/>
                <a:ea typeface="+mj-ea"/>
                <a:cs typeface="+mj-cs"/>
              </a:rPr>
              <a:t>Phone Boundaries</a:t>
            </a:r>
          </a:p>
        </p:txBody>
      </p:sp>
      <p:sp>
        <p:nvSpPr>
          <p:cNvPr id="4" name="TextBox 3">
            <a:extLst>
              <a:ext uri="{FF2B5EF4-FFF2-40B4-BE49-F238E27FC236}">
                <a16:creationId xmlns:a16="http://schemas.microsoft.com/office/drawing/2014/main" id="{2BF13B43-B2FD-E1E6-8E19-0FBEFE519B7D}"/>
              </a:ext>
            </a:extLst>
          </p:cNvPr>
          <p:cNvSpPr txBox="1"/>
          <p:nvPr/>
        </p:nvSpPr>
        <p:spPr>
          <a:xfrm>
            <a:off x="228600" y="2079638"/>
            <a:ext cx="4431789" cy="2822562"/>
          </a:xfrm>
          <a:prstGeom prst="rect">
            <a:avLst/>
          </a:prstGeom>
        </p:spPr>
        <p:txBody>
          <a:bodyPr vert="horz" lIns="91440" tIns="45720" rIns="91440" bIns="45720" rtlCol="0">
            <a:noAutofit/>
          </a:bodyPr>
          <a:lstStyle/>
          <a:p>
            <a:pPr>
              <a:lnSpc>
                <a:spcPct val="90000"/>
              </a:lnSpc>
              <a:spcAft>
                <a:spcPts val="600"/>
              </a:spcAft>
            </a:pPr>
            <a:r>
              <a:rPr lang="en-US" sz="2400" dirty="0">
                <a:latin typeface="Aptos Display" panose="020B0004020202020204" pitchFamily="34" charset="0"/>
              </a:rPr>
              <a:t>Your participant is going through a challenging time and has been calling you after hours on your work phone. You picked up once and they thanked you, saying that they “would have used if you didn’t pick up”. Since then, they continue to call.</a:t>
            </a:r>
          </a:p>
        </p:txBody>
      </p:sp>
      <p:sp>
        <p:nvSpPr>
          <p:cNvPr id="8" name="Rectangle 7">
            <a:extLst>
              <a:ext uri="{FF2B5EF4-FFF2-40B4-BE49-F238E27FC236}">
                <a16:creationId xmlns:a16="http://schemas.microsoft.com/office/drawing/2014/main" id="{D6D1A62E-35C6-7AD6-70A8-D264925391E4}"/>
              </a:ext>
            </a:extLst>
          </p:cNvPr>
          <p:cNvSpPr/>
          <p:nvPr/>
        </p:nvSpPr>
        <p:spPr>
          <a:xfrm>
            <a:off x="228600" y="6268452"/>
            <a:ext cx="1203158" cy="5414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462FA36-71A4-888B-D96F-C6D836E55028}"/>
              </a:ext>
            </a:extLst>
          </p:cNvPr>
          <p:cNvGrpSpPr/>
          <p:nvPr/>
        </p:nvGrpSpPr>
        <p:grpSpPr>
          <a:xfrm>
            <a:off x="0" y="6309700"/>
            <a:ext cx="12192000" cy="572364"/>
            <a:chOff x="0" y="6285636"/>
            <a:chExt cx="12192000" cy="572364"/>
          </a:xfrm>
        </p:grpSpPr>
        <p:sp>
          <p:nvSpPr>
            <p:cNvPr id="5" name="Rectangle 4">
              <a:extLst>
                <a:ext uri="{FF2B5EF4-FFF2-40B4-BE49-F238E27FC236}">
                  <a16:creationId xmlns:a16="http://schemas.microsoft.com/office/drawing/2014/main" id="{AF577C2F-8104-74E6-F54B-AABB8AEE3ECB}"/>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B663262-FA39-10DE-F0A8-967079CF96E5}"/>
                </a:ext>
              </a:extLst>
            </p:cNvPr>
            <p:cNvGrpSpPr/>
            <p:nvPr/>
          </p:nvGrpSpPr>
          <p:grpSpPr>
            <a:xfrm>
              <a:off x="207805" y="6335796"/>
              <a:ext cx="1103517" cy="491581"/>
              <a:chOff x="228600" y="6318292"/>
              <a:chExt cx="1103517" cy="491581"/>
            </a:xfrm>
          </p:grpSpPr>
          <p:sp>
            <p:nvSpPr>
              <p:cNvPr id="14" name="Rectangle 13">
                <a:extLst>
                  <a:ext uri="{FF2B5EF4-FFF2-40B4-BE49-F238E27FC236}">
                    <a16:creationId xmlns:a16="http://schemas.microsoft.com/office/drawing/2014/main" id="{AEF67EC2-7748-871E-E3BA-D52EF453D177}"/>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logo with blue triangles&#10;&#10;Description automatically generated">
                <a:extLst>
                  <a:ext uri="{FF2B5EF4-FFF2-40B4-BE49-F238E27FC236}">
                    <a16:creationId xmlns:a16="http://schemas.microsoft.com/office/drawing/2014/main" id="{1A2431BB-A4EC-8658-ED58-5878678FAA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grpSp>
          <p:nvGrpSpPr>
            <p:cNvPr id="11" name="Group 10">
              <a:extLst>
                <a:ext uri="{FF2B5EF4-FFF2-40B4-BE49-F238E27FC236}">
                  <a16:creationId xmlns:a16="http://schemas.microsoft.com/office/drawing/2014/main" id="{225E314B-1098-A632-30A5-105789137E4E}"/>
                </a:ext>
              </a:extLst>
            </p:cNvPr>
            <p:cNvGrpSpPr/>
            <p:nvPr/>
          </p:nvGrpSpPr>
          <p:grpSpPr>
            <a:xfrm>
              <a:off x="10831476" y="6318292"/>
              <a:ext cx="1103517" cy="507052"/>
              <a:chOff x="10566400" y="6302821"/>
              <a:chExt cx="1103517" cy="507052"/>
            </a:xfrm>
          </p:grpSpPr>
          <p:sp>
            <p:nvSpPr>
              <p:cNvPr id="12" name="Rectangle 11">
                <a:extLst>
                  <a:ext uri="{FF2B5EF4-FFF2-40B4-BE49-F238E27FC236}">
                    <a16:creationId xmlns:a16="http://schemas.microsoft.com/office/drawing/2014/main" id="{01582B95-D71D-5730-D72A-860D962EB1E5}"/>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and red logo&#10;&#10;Description automatically generated">
                <a:extLst>
                  <a:ext uri="{FF2B5EF4-FFF2-40B4-BE49-F238E27FC236}">
                    <a16:creationId xmlns:a16="http://schemas.microsoft.com/office/drawing/2014/main" id="{402BD8A2-E591-BB75-8658-BB731A2C4843}"/>
                  </a:ext>
                </a:extLst>
              </p:cNvPr>
              <p:cNvPicPr>
                <a:picLocks noChangeAspect="1"/>
              </p:cNvPicPr>
              <p:nvPr/>
            </p:nvPicPr>
            <p:blipFill rotWithShape="1">
              <a:blip r:embed="rId5">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grpSp>
    </p:spTree>
    <p:extLst>
      <p:ext uri="{BB962C8B-B14F-4D97-AF65-F5344CB8AC3E}">
        <p14:creationId xmlns:p14="http://schemas.microsoft.com/office/powerpoint/2010/main" val="2928357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D1A62E-35C6-7AD6-70A8-D264925391E4}"/>
              </a:ext>
            </a:extLst>
          </p:cNvPr>
          <p:cNvSpPr/>
          <p:nvPr/>
        </p:nvSpPr>
        <p:spPr>
          <a:xfrm>
            <a:off x="228600" y="6268452"/>
            <a:ext cx="1203158" cy="5414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423C027-C0DF-3CAF-C60B-BD4E24E80FC6}"/>
              </a:ext>
            </a:extLst>
          </p:cNvPr>
          <p:cNvSpPr txBox="1"/>
          <p:nvPr/>
        </p:nvSpPr>
        <p:spPr>
          <a:xfrm>
            <a:off x="1265382" y="323273"/>
            <a:ext cx="9551677" cy="707886"/>
          </a:xfrm>
          <a:prstGeom prst="rect">
            <a:avLst/>
          </a:prstGeom>
          <a:noFill/>
        </p:spPr>
        <p:txBody>
          <a:bodyPr wrap="square" rtlCol="0">
            <a:spAutoFit/>
          </a:bodyPr>
          <a:lstStyle/>
          <a:p>
            <a:pPr algn="ctr"/>
            <a:r>
              <a:rPr lang="en-US" sz="4000" b="1" dirty="0">
                <a:latin typeface="Aptos Display" panose="020B0004020202020204" pitchFamily="34" charset="0"/>
              </a:rPr>
              <a:t>Scenario #1 Discussion</a:t>
            </a:r>
          </a:p>
        </p:txBody>
      </p:sp>
      <p:sp>
        <p:nvSpPr>
          <p:cNvPr id="3" name="TextBox 2">
            <a:extLst>
              <a:ext uri="{FF2B5EF4-FFF2-40B4-BE49-F238E27FC236}">
                <a16:creationId xmlns:a16="http://schemas.microsoft.com/office/drawing/2014/main" id="{9A0A1C19-455F-0177-61D8-E209C8CF6F9F}"/>
              </a:ext>
            </a:extLst>
          </p:cNvPr>
          <p:cNvSpPr txBox="1"/>
          <p:nvPr/>
        </p:nvSpPr>
        <p:spPr>
          <a:xfrm>
            <a:off x="692726" y="1050583"/>
            <a:ext cx="10684111" cy="2246769"/>
          </a:xfrm>
          <a:prstGeom prst="rect">
            <a:avLst/>
          </a:prstGeom>
          <a:noFill/>
        </p:spPr>
        <p:txBody>
          <a:bodyPr wrap="square" rtlCol="0">
            <a:spAutoFit/>
          </a:bodyPr>
          <a:lstStyle/>
          <a:p>
            <a:pPr lvl="1">
              <a:buSzPct val="100000"/>
              <a:buFont typeface="Arial" panose="020B0604020202020204" pitchFamily="34" charset="0"/>
              <a:buChar char="•"/>
            </a:pPr>
            <a:r>
              <a:rPr lang="en-US" sz="2000" dirty="0">
                <a:latin typeface="Aptos Display" panose="020B0004020202020204" pitchFamily="34" charset="0"/>
                <a:cs typeface="Arial"/>
              </a:rPr>
              <a:t> “Going the extra mile” by taking calls 24/7 blurs professional and personal boundaries and can harm the PSS or the participant.</a:t>
            </a:r>
          </a:p>
          <a:p>
            <a:pPr lvl="1">
              <a:buSzPct val="100000"/>
            </a:pPr>
            <a:endParaRPr lang="en-US" sz="2000" dirty="0">
              <a:latin typeface="Aptos Display" panose="020B0004020202020204" pitchFamily="34" charset="0"/>
              <a:cs typeface="Arial"/>
            </a:endParaRPr>
          </a:p>
          <a:p>
            <a:pPr lvl="1">
              <a:buSzPct val="100000"/>
              <a:buFont typeface="Arial" panose="020B0604020202020204" pitchFamily="34" charset="0"/>
              <a:buChar char="•"/>
            </a:pPr>
            <a:r>
              <a:rPr lang="en-US" sz="2000" dirty="0">
                <a:latin typeface="Aptos Display" panose="020B0004020202020204" pitchFamily="34" charset="0"/>
                <a:cs typeface="Arial"/>
              </a:rPr>
              <a:t> Excessive workloads lead to stress and burnout. You “can’t be everything to everyone.”</a:t>
            </a:r>
          </a:p>
          <a:p>
            <a:pPr lvl="1">
              <a:buSzPct val="100000"/>
            </a:pPr>
            <a:endParaRPr lang="en-US" sz="2000" dirty="0">
              <a:latin typeface="Aptos Display" panose="020B0004020202020204" pitchFamily="34" charset="0"/>
              <a:cs typeface="Arial"/>
            </a:endParaRPr>
          </a:p>
          <a:p>
            <a:pPr lvl="1">
              <a:buSzPct val="100000"/>
              <a:buFont typeface="Arial" panose="020B0604020202020204" pitchFamily="34" charset="0"/>
              <a:buChar char="•"/>
            </a:pPr>
            <a:r>
              <a:rPr lang="en-US" sz="2000" dirty="0">
                <a:latin typeface="Aptos Display" panose="020B0004020202020204" pitchFamily="34" charset="0"/>
                <a:cs typeface="Arial"/>
              </a:rPr>
              <a:t> This is a good opportunity to link participant to other resources to strengthen their support network and build recovery capital (i.e., sponsor, meetings, support network, 24/7 crisis lines, etc.)</a:t>
            </a:r>
          </a:p>
        </p:txBody>
      </p:sp>
      <p:sp>
        <p:nvSpPr>
          <p:cNvPr id="4" name="TextBox 3">
            <a:extLst>
              <a:ext uri="{FF2B5EF4-FFF2-40B4-BE49-F238E27FC236}">
                <a16:creationId xmlns:a16="http://schemas.microsoft.com/office/drawing/2014/main" id="{5EB491A2-439F-D9EA-4B55-76A65B3AD051}"/>
              </a:ext>
            </a:extLst>
          </p:cNvPr>
          <p:cNvSpPr txBox="1"/>
          <p:nvPr/>
        </p:nvSpPr>
        <p:spPr>
          <a:xfrm>
            <a:off x="692727" y="3560649"/>
            <a:ext cx="10823770" cy="2431435"/>
          </a:xfrm>
          <a:prstGeom prst="rect">
            <a:avLst/>
          </a:prstGeom>
          <a:noFill/>
        </p:spPr>
        <p:txBody>
          <a:bodyPr wrap="square" rtlCol="0">
            <a:spAutoFit/>
          </a:bodyPr>
          <a:lstStyle/>
          <a:p>
            <a:pPr lvl="1" algn="ctr">
              <a:buSzPct val="100000"/>
            </a:pPr>
            <a:r>
              <a:rPr lang="en-US" sz="2800" b="1" i="1" dirty="0">
                <a:solidFill>
                  <a:srgbClr val="0070C0"/>
                </a:solidFill>
                <a:latin typeface="Aptos Display" panose="020B0004020202020204" pitchFamily="34" charset="0"/>
                <a:cs typeface="Arial"/>
              </a:rPr>
              <a:t>Know Your Role</a:t>
            </a:r>
          </a:p>
          <a:p>
            <a:pPr lvl="1">
              <a:buSzPct val="100000"/>
            </a:pPr>
            <a:r>
              <a:rPr lang="en-US" sz="2400" i="1" dirty="0">
                <a:solidFill>
                  <a:srgbClr val="0070C0"/>
                </a:solidFill>
                <a:cs typeface="Arial"/>
              </a:rPr>
              <a:t>Remember: You are a PSS, not a family member. Your client may need help to understand your role. </a:t>
            </a:r>
            <a:endParaRPr lang="en-US" sz="2400" dirty="0">
              <a:solidFill>
                <a:srgbClr val="0070C0"/>
              </a:solidFill>
              <a:cs typeface="Arial"/>
            </a:endParaRPr>
          </a:p>
          <a:p>
            <a:pPr lvl="1">
              <a:buSzPct val="100000"/>
            </a:pPr>
            <a:endParaRPr lang="en-US" sz="1000" i="1" dirty="0">
              <a:solidFill>
                <a:srgbClr val="0070C0"/>
              </a:solidFill>
              <a:cs typeface="Arial"/>
            </a:endParaRPr>
          </a:p>
          <a:p>
            <a:pPr lvl="1">
              <a:buSzPct val="100000"/>
            </a:pPr>
            <a:r>
              <a:rPr lang="en-US" sz="2400" i="1" dirty="0">
                <a:solidFill>
                  <a:srgbClr val="0070C0"/>
                </a:solidFill>
                <a:cs typeface="Arial"/>
              </a:rPr>
              <a:t>Remember: Your job has designated work hours. You are not expected to use a personal phone or take after-hours calls.  </a:t>
            </a:r>
          </a:p>
          <a:p>
            <a:endParaRPr lang="en-US" dirty="0"/>
          </a:p>
        </p:txBody>
      </p:sp>
      <p:grpSp>
        <p:nvGrpSpPr>
          <p:cNvPr id="5" name="Group 4">
            <a:extLst>
              <a:ext uri="{FF2B5EF4-FFF2-40B4-BE49-F238E27FC236}">
                <a16:creationId xmlns:a16="http://schemas.microsoft.com/office/drawing/2014/main" id="{05BB0212-3ABE-8A2C-263B-108193D1E641}"/>
              </a:ext>
            </a:extLst>
          </p:cNvPr>
          <p:cNvGrpSpPr/>
          <p:nvPr/>
        </p:nvGrpSpPr>
        <p:grpSpPr>
          <a:xfrm>
            <a:off x="0" y="6285636"/>
            <a:ext cx="12192000" cy="572364"/>
            <a:chOff x="0" y="6285636"/>
            <a:chExt cx="12192000" cy="572364"/>
          </a:xfrm>
        </p:grpSpPr>
        <p:sp>
          <p:nvSpPr>
            <p:cNvPr id="6" name="Rectangle 5">
              <a:extLst>
                <a:ext uri="{FF2B5EF4-FFF2-40B4-BE49-F238E27FC236}">
                  <a16:creationId xmlns:a16="http://schemas.microsoft.com/office/drawing/2014/main" id="{AB5507E2-11EF-85F0-184B-4E3AD67B7312}"/>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BE02EB9F-F8F2-E09E-B9F2-BD98B3073764}"/>
                </a:ext>
              </a:extLst>
            </p:cNvPr>
            <p:cNvGrpSpPr/>
            <p:nvPr/>
          </p:nvGrpSpPr>
          <p:grpSpPr>
            <a:xfrm>
              <a:off x="207805" y="6335796"/>
              <a:ext cx="1103517" cy="491581"/>
              <a:chOff x="228600" y="6318292"/>
              <a:chExt cx="1103517" cy="491581"/>
            </a:xfrm>
          </p:grpSpPr>
          <p:sp>
            <p:nvSpPr>
              <p:cNvPr id="14" name="Rectangle 13">
                <a:extLst>
                  <a:ext uri="{FF2B5EF4-FFF2-40B4-BE49-F238E27FC236}">
                    <a16:creationId xmlns:a16="http://schemas.microsoft.com/office/drawing/2014/main" id="{979948E9-7729-01EC-85F7-12BF073A2FD9}"/>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logo with blue triangles&#10;&#10;Description automatically generated">
                <a:extLst>
                  <a:ext uri="{FF2B5EF4-FFF2-40B4-BE49-F238E27FC236}">
                    <a16:creationId xmlns:a16="http://schemas.microsoft.com/office/drawing/2014/main" id="{4664E075-F2DB-5B5B-90A8-69FEE1A2B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grpSp>
          <p:nvGrpSpPr>
            <p:cNvPr id="11" name="Group 10">
              <a:extLst>
                <a:ext uri="{FF2B5EF4-FFF2-40B4-BE49-F238E27FC236}">
                  <a16:creationId xmlns:a16="http://schemas.microsoft.com/office/drawing/2014/main" id="{C5F9A2A9-09C9-2033-14C3-688926A798A6}"/>
                </a:ext>
              </a:extLst>
            </p:cNvPr>
            <p:cNvGrpSpPr/>
            <p:nvPr/>
          </p:nvGrpSpPr>
          <p:grpSpPr>
            <a:xfrm>
              <a:off x="10831476" y="6318292"/>
              <a:ext cx="1103517" cy="507052"/>
              <a:chOff x="10566400" y="6302821"/>
              <a:chExt cx="1103517" cy="507052"/>
            </a:xfrm>
          </p:grpSpPr>
          <p:sp>
            <p:nvSpPr>
              <p:cNvPr id="12" name="Rectangle 11">
                <a:extLst>
                  <a:ext uri="{FF2B5EF4-FFF2-40B4-BE49-F238E27FC236}">
                    <a16:creationId xmlns:a16="http://schemas.microsoft.com/office/drawing/2014/main" id="{F01697C5-72B8-ED9E-551D-94E47CE917E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and red logo&#10;&#10;Description automatically generated">
                <a:extLst>
                  <a:ext uri="{FF2B5EF4-FFF2-40B4-BE49-F238E27FC236}">
                    <a16:creationId xmlns:a16="http://schemas.microsoft.com/office/drawing/2014/main" id="{EF20EC1E-09A2-E06B-555F-930A2757ECCA}"/>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grpSp>
      <p:sp>
        <p:nvSpPr>
          <p:cNvPr id="16" name="TextBox 15">
            <a:extLst>
              <a:ext uri="{FF2B5EF4-FFF2-40B4-BE49-F238E27FC236}">
                <a16:creationId xmlns:a16="http://schemas.microsoft.com/office/drawing/2014/main" id="{34DD5D1B-2863-B340-9B03-FAB00FDB717D}"/>
              </a:ext>
            </a:extLst>
          </p:cNvPr>
          <p:cNvSpPr txBox="1"/>
          <p:nvPr/>
        </p:nvSpPr>
        <p:spPr>
          <a:xfrm>
            <a:off x="9873049" y="5807417"/>
            <a:ext cx="1643448" cy="338554"/>
          </a:xfrm>
          <a:prstGeom prst="rect">
            <a:avLst/>
          </a:prstGeom>
          <a:noFill/>
        </p:spPr>
        <p:txBody>
          <a:bodyPr wrap="square" rtlCol="0">
            <a:spAutoFit/>
          </a:bodyPr>
          <a:lstStyle/>
          <a:p>
            <a:r>
              <a:rPr lang="en-US" sz="1600" dirty="0"/>
              <a:t>(</a:t>
            </a:r>
            <a:r>
              <a:rPr lang="en-US" sz="1600" dirty="0" err="1"/>
              <a:t>Lofwall</a:t>
            </a:r>
            <a:r>
              <a:rPr lang="en-US" sz="1600" dirty="0"/>
              <a:t>, 2023)</a:t>
            </a:r>
          </a:p>
        </p:txBody>
      </p:sp>
    </p:spTree>
    <p:extLst>
      <p:ext uri="{BB962C8B-B14F-4D97-AF65-F5344CB8AC3E}">
        <p14:creationId xmlns:p14="http://schemas.microsoft.com/office/powerpoint/2010/main" val="17292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D1A62E-35C6-7AD6-70A8-D264925391E4}"/>
              </a:ext>
            </a:extLst>
          </p:cNvPr>
          <p:cNvSpPr/>
          <p:nvPr/>
        </p:nvSpPr>
        <p:spPr>
          <a:xfrm>
            <a:off x="228600" y="6268452"/>
            <a:ext cx="1203158" cy="5414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01C8D61-C9FA-E418-C7FA-EEDE7BC3F410}"/>
              </a:ext>
            </a:extLst>
          </p:cNvPr>
          <p:cNvSpPr txBox="1"/>
          <p:nvPr/>
        </p:nvSpPr>
        <p:spPr>
          <a:xfrm>
            <a:off x="1092200" y="426720"/>
            <a:ext cx="10007600" cy="707886"/>
          </a:xfrm>
          <a:prstGeom prst="rect">
            <a:avLst/>
          </a:prstGeom>
          <a:noFill/>
        </p:spPr>
        <p:txBody>
          <a:bodyPr wrap="square" rtlCol="0">
            <a:spAutoFit/>
          </a:bodyPr>
          <a:lstStyle/>
          <a:p>
            <a:pPr algn="ctr"/>
            <a:r>
              <a:rPr lang="en-US" sz="4000" b="1" dirty="0">
                <a:latin typeface="Aptos Display" panose="020B0004020202020204" pitchFamily="34" charset="0"/>
              </a:rPr>
              <a:t>Scenario #2 Social Media Boundaries</a:t>
            </a:r>
          </a:p>
        </p:txBody>
      </p:sp>
      <p:pic>
        <p:nvPicPr>
          <p:cNvPr id="5" name="Picture 4" descr="A group of red and white hearts&#10;&#10;Description automatically generated">
            <a:extLst>
              <a:ext uri="{FF2B5EF4-FFF2-40B4-BE49-F238E27FC236}">
                <a16:creationId xmlns:a16="http://schemas.microsoft.com/office/drawing/2014/main" id="{64129D56-3C92-BCA1-DC84-3D455340F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900" y="2849880"/>
            <a:ext cx="4699000" cy="2641600"/>
          </a:xfrm>
          <a:prstGeom prst="rect">
            <a:avLst/>
          </a:prstGeom>
        </p:spPr>
      </p:pic>
      <p:sp>
        <p:nvSpPr>
          <p:cNvPr id="6" name="TextBox 5">
            <a:extLst>
              <a:ext uri="{FF2B5EF4-FFF2-40B4-BE49-F238E27FC236}">
                <a16:creationId xmlns:a16="http://schemas.microsoft.com/office/drawing/2014/main" id="{B9C07E8F-05FB-A9D5-B15D-4AAA6F11F887}"/>
              </a:ext>
            </a:extLst>
          </p:cNvPr>
          <p:cNvSpPr txBox="1"/>
          <p:nvPr/>
        </p:nvSpPr>
        <p:spPr>
          <a:xfrm>
            <a:off x="1374941" y="1300480"/>
            <a:ext cx="9724859" cy="1384995"/>
          </a:xfrm>
          <a:prstGeom prst="rect">
            <a:avLst/>
          </a:prstGeom>
          <a:noFill/>
        </p:spPr>
        <p:txBody>
          <a:bodyPr wrap="square" rtlCol="0">
            <a:spAutoFit/>
          </a:bodyPr>
          <a:lstStyle/>
          <a:p>
            <a:r>
              <a:rPr lang="en-US" sz="2800" dirty="0">
                <a:latin typeface="Aptos Display" panose="020B0004020202020204" pitchFamily="34" charset="0"/>
              </a:rPr>
              <a:t>You start working with a new participant and realize you know them from the past and were “friends” with them on Facebook prior to working with them.</a:t>
            </a:r>
            <a:endParaRPr lang="en-US" sz="2800" dirty="0">
              <a:latin typeface="Aptos Display" panose="020B0004020202020204" pitchFamily="34" charset="0"/>
              <a:cs typeface="Arial"/>
            </a:endParaRPr>
          </a:p>
        </p:txBody>
      </p:sp>
      <p:grpSp>
        <p:nvGrpSpPr>
          <p:cNvPr id="2" name="Group 1">
            <a:extLst>
              <a:ext uri="{FF2B5EF4-FFF2-40B4-BE49-F238E27FC236}">
                <a16:creationId xmlns:a16="http://schemas.microsoft.com/office/drawing/2014/main" id="{3F0ADC3F-AAB2-2C36-7C6E-499BBA94CFC8}"/>
              </a:ext>
            </a:extLst>
          </p:cNvPr>
          <p:cNvGrpSpPr/>
          <p:nvPr/>
        </p:nvGrpSpPr>
        <p:grpSpPr>
          <a:xfrm>
            <a:off x="0" y="6285636"/>
            <a:ext cx="12192000" cy="572364"/>
            <a:chOff x="0" y="6285636"/>
            <a:chExt cx="12192000" cy="572364"/>
          </a:xfrm>
        </p:grpSpPr>
        <p:sp>
          <p:nvSpPr>
            <p:cNvPr id="4" name="Rectangle 3">
              <a:extLst>
                <a:ext uri="{FF2B5EF4-FFF2-40B4-BE49-F238E27FC236}">
                  <a16:creationId xmlns:a16="http://schemas.microsoft.com/office/drawing/2014/main" id="{E62A4A50-EA15-8414-7F18-8CCF52CE799C}"/>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2254C743-4D69-DB59-C53E-0018073D71D0}"/>
                </a:ext>
              </a:extLst>
            </p:cNvPr>
            <p:cNvGrpSpPr/>
            <p:nvPr/>
          </p:nvGrpSpPr>
          <p:grpSpPr>
            <a:xfrm>
              <a:off x="207805" y="6335796"/>
              <a:ext cx="1103517" cy="491581"/>
              <a:chOff x="228600" y="6318292"/>
              <a:chExt cx="1103517" cy="491581"/>
            </a:xfrm>
          </p:grpSpPr>
          <p:sp>
            <p:nvSpPr>
              <p:cNvPr id="14" name="Rectangle 13">
                <a:extLst>
                  <a:ext uri="{FF2B5EF4-FFF2-40B4-BE49-F238E27FC236}">
                    <a16:creationId xmlns:a16="http://schemas.microsoft.com/office/drawing/2014/main" id="{2017F738-D1E7-8796-120A-D10810630F92}"/>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logo with blue triangles&#10;&#10;Description automatically generated">
                <a:extLst>
                  <a:ext uri="{FF2B5EF4-FFF2-40B4-BE49-F238E27FC236}">
                    <a16:creationId xmlns:a16="http://schemas.microsoft.com/office/drawing/2014/main" id="{339611A9-6B07-6B0B-B4C0-2D15A70EEE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grpSp>
          <p:nvGrpSpPr>
            <p:cNvPr id="11" name="Group 10">
              <a:extLst>
                <a:ext uri="{FF2B5EF4-FFF2-40B4-BE49-F238E27FC236}">
                  <a16:creationId xmlns:a16="http://schemas.microsoft.com/office/drawing/2014/main" id="{397648A3-0F24-F257-5DE1-5CAB58CF9515}"/>
                </a:ext>
              </a:extLst>
            </p:cNvPr>
            <p:cNvGrpSpPr/>
            <p:nvPr/>
          </p:nvGrpSpPr>
          <p:grpSpPr>
            <a:xfrm>
              <a:off x="10831476" y="6318292"/>
              <a:ext cx="1103517" cy="507052"/>
              <a:chOff x="10566400" y="6302821"/>
              <a:chExt cx="1103517" cy="507052"/>
            </a:xfrm>
          </p:grpSpPr>
          <p:sp>
            <p:nvSpPr>
              <p:cNvPr id="12" name="Rectangle 11">
                <a:extLst>
                  <a:ext uri="{FF2B5EF4-FFF2-40B4-BE49-F238E27FC236}">
                    <a16:creationId xmlns:a16="http://schemas.microsoft.com/office/drawing/2014/main" id="{4216D9BA-84A0-FE13-4CF3-615E57418479}"/>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and red logo&#10;&#10;Description automatically generated">
                <a:extLst>
                  <a:ext uri="{FF2B5EF4-FFF2-40B4-BE49-F238E27FC236}">
                    <a16:creationId xmlns:a16="http://schemas.microsoft.com/office/drawing/2014/main" id="{763C5CEA-AE5F-2BB0-9CFF-EC6059B6E66B}"/>
                  </a:ext>
                </a:extLst>
              </p:cNvPr>
              <p:cNvPicPr>
                <a:picLocks noChangeAspect="1"/>
              </p:cNvPicPr>
              <p:nvPr/>
            </p:nvPicPr>
            <p:blipFill rotWithShape="1">
              <a:blip r:embed="rId5">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grpSp>
    </p:spTree>
    <p:extLst>
      <p:ext uri="{BB962C8B-B14F-4D97-AF65-F5344CB8AC3E}">
        <p14:creationId xmlns:p14="http://schemas.microsoft.com/office/powerpoint/2010/main" val="239815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Learning Objectives</a:t>
            </a:r>
            <a:endParaRPr lang="en-US" sz="4000" b="1" i="1" u="sng" dirty="0">
              <a:solidFill>
                <a:srgbClr val="FF0000"/>
              </a:solidFill>
              <a:latin typeface="Aptos Display" panose="020B0004020202020204" pitchFamily="34" charset="0"/>
            </a:endParaRPr>
          </a:p>
        </p:txBody>
      </p:sp>
      <p:sp>
        <p:nvSpPr>
          <p:cNvPr id="3" name="TextBox 2">
            <a:extLst>
              <a:ext uri="{FF2B5EF4-FFF2-40B4-BE49-F238E27FC236}">
                <a16:creationId xmlns:a16="http://schemas.microsoft.com/office/drawing/2014/main" id="{C48C9E60-1AC7-EEB8-B083-9EB028D07B80}"/>
              </a:ext>
            </a:extLst>
          </p:cNvPr>
          <p:cNvSpPr txBox="1"/>
          <p:nvPr/>
        </p:nvSpPr>
        <p:spPr>
          <a:xfrm>
            <a:off x="1041600" y="1814025"/>
            <a:ext cx="10817059" cy="2380588"/>
          </a:xfrm>
          <a:prstGeom prst="rect">
            <a:avLst/>
          </a:prstGeom>
          <a:noFill/>
        </p:spPr>
        <p:txBody>
          <a:bodyPr wrap="square" rtlCol="0">
            <a:spAutoFit/>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Describe self-care as harm reduction</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Create at least one self-care practice for </a:t>
            </a:r>
            <a:r>
              <a:rPr lang="en-US" sz="2800" kern="100" dirty="0">
                <a:latin typeface="Calibri" panose="020F0502020204030204" pitchFamily="34" charset="0"/>
                <a:ea typeface="Aptos" panose="020B0004020202020204" pitchFamily="34" charset="0"/>
                <a:cs typeface="Times New Roman" panose="02020603050405020304" pitchFamily="18" charset="0"/>
              </a:rPr>
              <a:t>yourself</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Describe what your role is and is not as a peer support specialist (PSS)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Explain one example of setting a boundary as a PSS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800" kern="100" dirty="0">
                <a:effectLst/>
                <a:latin typeface="Calibri" panose="020F0502020204030204" pitchFamily="34" charset="0"/>
                <a:ea typeface="Aptos" panose="020B0004020202020204" pitchFamily="34" charset="0"/>
                <a:cs typeface="Times New Roman" panose="02020603050405020304" pitchFamily="18" charset="0"/>
              </a:rPr>
              <a:t>Describe self-advocacy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Tree>
    <p:extLst>
      <p:ext uri="{BB962C8B-B14F-4D97-AF65-F5344CB8AC3E}">
        <p14:creationId xmlns:p14="http://schemas.microsoft.com/office/powerpoint/2010/main" val="1200047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D1A62E-35C6-7AD6-70A8-D264925391E4}"/>
              </a:ext>
            </a:extLst>
          </p:cNvPr>
          <p:cNvSpPr/>
          <p:nvPr/>
        </p:nvSpPr>
        <p:spPr>
          <a:xfrm>
            <a:off x="228600" y="6268452"/>
            <a:ext cx="1203158" cy="5414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01C8D61-C9FA-E418-C7FA-EEDE7BC3F410}"/>
              </a:ext>
            </a:extLst>
          </p:cNvPr>
          <p:cNvSpPr txBox="1"/>
          <p:nvPr/>
        </p:nvSpPr>
        <p:spPr>
          <a:xfrm>
            <a:off x="1092200" y="251600"/>
            <a:ext cx="10007600" cy="707886"/>
          </a:xfrm>
          <a:prstGeom prst="rect">
            <a:avLst/>
          </a:prstGeom>
          <a:noFill/>
        </p:spPr>
        <p:txBody>
          <a:bodyPr wrap="square" rtlCol="0">
            <a:spAutoFit/>
          </a:bodyPr>
          <a:lstStyle/>
          <a:p>
            <a:pPr algn="ctr"/>
            <a:r>
              <a:rPr lang="en-US" sz="4000" b="1" dirty="0">
                <a:latin typeface="Aptos Display" panose="020B0004020202020204" pitchFamily="34" charset="0"/>
              </a:rPr>
              <a:t>Scenario #2 Discussion</a:t>
            </a:r>
          </a:p>
        </p:txBody>
      </p:sp>
      <p:sp>
        <p:nvSpPr>
          <p:cNvPr id="6" name="TextBox 5">
            <a:extLst>
              <a:ext uri="{FF2B5EF4-FFF2-40B4-BE49-F238E27FC236}">
                <a16:creationId xmlns:a16="http://schemas.microsoft.com/office/drawing/2014/main" id="{B9C07E8F-05FB-A9D5-B15D-4AAA6F11F887}"/>
              </a:ext>
            </a:extLst>
          </p:cNvPr>
          <p:cNvSpPr txBox="1"/>
          <p:nvPr/>
        </p:nvSpPr>
        <p:spPr>
          <a:xfrm>
            <a:off x="638341" y="959486"/>
            <a:ext cx="10542739" cy="2554545"/>
          </a:xfrm>
          <a:prstGeom prst="rect">
            <a:avLst/>
          </a:prstGeom>
          <a:noFill/>
        </p:spPr>
        <p:txBody>
          <a:bodyPr wrap="square" rtlCol="0">
            <a:spAutoFit/>
          </a:bodyPr>
          <a:lstStyle/>
          <a:p>
            <a:pPr lvl="1">
              <a:spcAft>
                <a:spcPts val="600"/>
              </a:spcAft>
              <a:buSzPct val="100000"/>
              <a:buFont typeface="Arial" panose="020B0604020202020204" pitchFamily="34" charset="0"/>
              <a:buChar char="•"/>
            </a:pPr>
            <a:r>
              <a:rPr lang="en-US" sz="2000" dirty="0">
                <a:latin typeface="Aptos Display" panose="020B0004020202020204" pitchFamily="34" charset="0"/>
                <a:cs typeface="Arial"/>
              </a:rPr>
              <a:t> Connecting with clients on social media is controversial. If your agency doesn’t have a specific policy, consider:</a:t>
            </a:r>
          </a:p>
          <a:p>
            <a:pPr lvl="2">
              <a:spcAft>
                <a:spcPts val="600"/>
              </a:spcAft>
              <a:buSzPct val="100000"/>
              <a:buFont typeface="Arial" panose="020B0604020202020204" pitchFamily="34" charset="0"/>
              <a:buChar char="•"/>
            </a:pPr>
            <a:r>
              <a:rPr lang="en-US" sz="2000" dirty="0">
                <a:latin typeface="Aptos Display" panose="020B0004020202020204" pitchFamily="34" charset="0"/>
                <a:cs typeface="Arial"/>
              </a:rPr>
              <a:t>What is/was your prior relationship?</a:t>
            </a:r>
          </a:p>
          <a:p>
            <a:pPr lvl="2">
              <a:spcAft>
                <a:spcPts val="600"/>
              </a:spcAft>
              <a:buSzPct val="100000"/>
              <a:buFont typeface="Arial" panose="020B0604020202020204" pitchFamily="34" charset="0"/>
              <a:buChar char="•"/>
            </a:pPr>
            <a:r>
              <a:rPr lang="en-US" sz="2000" dirty="0">
                <a:latin typeface="Aptos Display" panose="020B0004020202020204" pitchFamily="34" charset="0"/>
                <a:cs typeface="Arial"/>
              </a:rPr>
              <a:t>What are the risks and benefits of connecting or disconnecting on social media with them?</a:t>
            </a:r>
          </a:p>
          <a:p>
            <a:pPr lvl="2">
              <a:spcAft>
                <a:spcPts val="600"/>
              </a:spcAft>
              <a:buSzPct val="100000"/>
              <a:buFont typeface="Arial" panose="020B0604020202020204" pitchFamily="34" charset="0"/>
              <a:buChar char="•"/>
            </a:pPr>
            <a:r>
              <a:rPr lang="en-US" sz="2000" dirty="0">
                <a:latin typeface="Aptos Display" panose="020B0004020202020204" pitchFamily="34" charset="0"/>
                <a:cs typeface="Arial"/>
              </a:rPr>
              <a:t>Are there potential safety risks prior to interacting with any client on social media?</a:t>
            </a:r>
          </a:p>
          <a:p>
            <a:pPr lvl="2">
              <a:spcAft>
                <a:spcPts val="600"/>
              </a:spcAft>
              <a:buSzPct val="75000"/>
            </a:pPr>
            <a:r>
              <a:rPr lang="en-US" sz="2000" i="1" dirty="0">
                <a:latin typeface="Aptos Display" panose="020B0004020202020204" pitchFamily="34" charset="0"/>
                <a:cs typeface="Arial"/>
              </a:rPr>
              <a:t>Remember anything that you post, including personal information or pictures, can be visible to anyone who may search for you.</a:t>
            </a:r>
          </a:p>
        </p:txBody>
      </p:sp>
      <p:sp>
        <p:nvSpPr>
          <p:cNvPr id="2" name="TextBox 1">
            <a:extLst>
              <a:ext uri="{FF2B5EF4-FFF2-40B4-BE49-F238E27FC236}">
                <a16:creationId xmlns:a16="http://schemas.microsoft.com/office/drawing/2014/main" id="{DCCE7EAF-004B-B49D-9F96-7993D02364B5}"/>
              </a:ext>
            </a:extLst>
          </p:cNvPr>
          <p:cNvSpPr txBox="1"/>
          <p:nvPr/>
        </p:nvSpPr>
        <p:spPr>
          <a:xfrm>
            <a:off x="1010920" y="3375387"/>
            <a:ext cx="10542739" cy="2877070"/>
          </a:xfrm>
          <a:prstGeom prst="rect">
            <a:avLst/>
          </a:prstGeom>
          <a:noFill/>
        </p:spPr>
        <p:txBody>
          <a:bodyPr wrap="square" rtlCol="0">
            <a:spAutoFit/>
          </a:bodyPr>
          <a:lstStyle/>
          <a:p>
            <a:pPr lvl="1" algn="ctr">
              <a:lnSpc>
                <a:spcPct val="120000"/>
              </a:lnSpc>
              <a:buSzPct val="100000"/>
            </a:pPr>
            <a:r>
              <a:rPr lang="en-US" sz="2800" b="1" i="1" dirty="0">
                <a:solidFill>
                  <a:srgbClr val="0070C0"/>
                </a:solidFill>
                <a:latin typeface="Aptos Display" panose="020B0004020202020204" pitchFamily="34" charset="0"/>
                <a:cs typeface="Arial"/>
              </a:rPr>
              <a:t>BOUNDARIES BETWEEN WORK AND PERSONAL LIFE</a:t>
            </a:r>
          </a:p>
          <a:p>
            <a:pPr lvl="1">
              <a:lnSpc>
                <a:spcPct val="120000"/>
              </a:lnSpc>
              <a:buSzPct val="100000"/>
            </a:pPr>
            <a:r>
              <a:rPr lang="en-US" sz="1800" dirty="0">
                <a:solidFill>
                  <a:srgbClr val="0070C0"/>
                </a:solidFill>
                <a:cs typeface="Arial"/>
              </a:rPr>
              <a:t>TIP: Set your account to private, give limited viewing access, or hide your friend list. This is a good standard practice to avoid unwanted contact or invasion of privacy. </a:t>
            </a:r>
          </a:p>
          <a:p>
            <a:pPr lvl="1">
              <a:lnSpc>
                <a:spcPct val="120000"/>
              </a:lnSpc>
              <a:buSzPct val="100000"/>
            </a:pPr>
            <a:endParaRPr lang="en-US" sz="800" dirty="0">
              <a:solidFill>
                <a:srgbClr val="0070C0"/>
              </a:solidFill>
              <a:cs typeface="Arial"/>
            </a:endParaRPr>
          </a:p>
          <a:p>
            <a:pPr lvl="1">
              <a:lnSpc>
                <a:spcPct val="120000"/>
              </a:lnSpc>
              <a:buSzPct val="100000"/>
            </a:pPr>
            <a:r>
              <a:rPr lang="en-US" sz="1800" dirty="0">
                <a:solidFill>
                  <a:srgbClr val="0070C0"/>
                </a:solidFill>
                <a:cs typeface="Arial"/>
              </a:rPr>
              <a:t>TIP: Some agencies have work-related Facebook accounts that you may be able to use to reach out to participants for those with limited ways to communicate.</a:t>
            </a:r>
          </a:p>
          <a:p>
            <a:pPr lvl="1">
              <a:lnSpc>
                <a:spcPct val="120000"/>
              </a:lnSpc>
              <a:buSzPct val="100000"/>
            </a:pPr>
            <a:endParaRPr lang="en-US" sz="800" dirty="0">
              <a:solidFill>
                <a:srgbClr val="0070C0"/>
              </a:solidFill>
              <a:cs typeface="Arial"/>
            </a:endParaRPr>
          </a:p>
          <a:p>
            <a:pPr lvl="1">
              <a:lnSpc>
                <a:spcPct val="120000"/>
              </a:lnSpc>
              <a:buSzPct val="100000"/>
            </a:pPr>
            <a:r>
              <a:rPr lang="en-US" sz="1800" dirty="0">
                <a:solidFill>
                  <a:srgbClr val="0070C0"/>
                </a:solidFill>
                <a:cs typeface="Arial"/>
              </a:rPr>
              <a:t>TIP: Consider setting one standard boundary for all participants (i.e., “I am not friends with any of my participants on socia</a:t>
            </a:r>
            <a:r>
              <a:rPr lang="en-US" dirty="0">
                <a:solidFill>
                  <a:srgbClr val="0070C0"/>
                </a:solidFill>
                <a:cs typeface="Arial"/>
              </a:rPr>
              <a:t>l media</a:t>
            </a:r>
            <a:r>
              <a:rPr lang="en-US" sz="1800" dirty="0">
                <a:solidFill>
                  <a:srgbClr val="0070C0"/>
                </a:solidFill>
                <a:cs typeface="Arial"/>
              </a:rPr>
              <a:t>”). This avoids any of confusion that PSS could be “playing favorites.”</a:t>
            </a:r>
          </a:p>
        </p:txBody>
      </p:sp>
      <p:grpSp>
        <p:nvGrpSpPr>
          <p:cNvPr id="4" name="Group 3">
            <a:extLst>
              <a:ext uri="{FF2B5EF4-FFF2-40B4-BE49-F238E27FC236}">
                <a16:creationId xmlns:a16="http://schemas.microsoft.com/office/drawing/2014/main" id="{683FE438-B00D-A471-CF56-2DBF2A0D566C}"/>
              </a:ext>
            </a:extLst>
          </p:cNvPr>
          <p:cNvGrpSpPr/>
          <p:nvPr/>
        </p:nvGrpSpPr>
        <p:grpSpPr>
          <a:xfrm>
            <a:off x="0" y="6285636"/>
            <a:ext cx="12192000" cy="572364"/>
            <a:chOff x="0" y="6285636"/>
            <a:chExt cx="12192000" cy="572364"/>
          </a:xfrm>
        </p:grpSpPr>
        <p:sp>
          <p:nvSpPr>
            <p:cNvPr id="5" name="Rectangle 4">
              <a:extLst>
                <a:ext uri="{FF2B5EF4-FFF2-40B4-BE49-F238E27FC236}">
                  <a16:creationId xmlns:a16="http://schemas.microsoft.com/office/drawing/2014/main" id="{9B8C0058-492D-A350-053C-12F3B54F8723}"/>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00045C03-A97A-4C92-CDF4-A8F86E1E8505}"/>
                </a:ext>
              </a:extLst>
            </p:cNvPr>
            <p:cNvGrpSpPr/>
            <p:nvPr/>
          </p:nvGrpSpPr>
          <p:grpSpPr>
            <a:xfrm>
              <a:off x="207805" y="6335796"/>
              <a:ext cx="1103517" cy="491581"/>
              <a:chOff x="228600" y="6318292"/>
              <a:chExt cx="1103517" cy="491581"/>
            </a:xfrm>
          </p:grpSpPr>
          <p:sp>
            <p:nvSpPr>
              <p:cNvPr id="14" name="Rectangle 13">
                <a:extLst>
                  <a:ext uri="{FF2B5EF4-FFF2-40B4-BE49-F238E27FC236}">
                    <a16:creationId xmlns:a16="http://schemas.microsoft.com/office/drawing/2014/main" id="{097E4B46-5037-DCC6-6FB0-730E0D1B99F2}"/>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logo with blue triangles&#10;&#10;Description automatically generated">
                <a:extLst>
                  <a:ext uri="{FF2B5EF4-FFF2-40B4-BE49-F238E27FC236}">
                    <a16:creationId xmlns:a16="http://schemas.microsoft.com/office/drawing/2014/main" id="{1E575B49-AEFB-EB26-3012-088C9DF4D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grpSp>
          <p:nvGrpSpPr>
            <p:cNvPr id="11" name="Group 10">
              <a:extLst>
                <a:ext uri="{FF2B5EF4-FFF2-40B4-BE49-F238E27FC236}">
                  <a16:creationId xmlns:a16="http://schemas.microsoft.com/office/drawing/2014/main" id="{2BD01260-A98D-A323-B389-23962CCF3925}"/>
                </a:ext>
              </a:extLst>
            </p:cNvPr>
            <p:cNvGrpSpPr/>
            <p:nvPr/>
          </p:nvGrpSpPr>
          <p:grpSpPr>
            <a:xfrm>
              <a:off x="10831476" y="6318292"/>
              <a:ext cx="1103517" cy="507052"/>
              <a:chOff x="10566400" y="6302821"/>
              <a:chExt cx="1103517" cy="507052"/>
            </a:xfrm>
          </p:grpSpPr>
          <p:sp>
            <p:nvSpPr>
              <p:cNvPr id="12" name="Rectangle 11">
                <a:extLst>
                  <a:ext uri="{FF2B5EF4-FFF2-40B4-BE49-F238E27FC236}">
                    <a16:creationId xmlns:a16="http://schemas.microsoft.com/office/drawing/2014/main" id="{AF395D61-CE23-6B33-74A0-3F435886CFAB}"/>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and red logo&#10;&#10;Description automatically generated">
                <a:extLst>
                  <a:ext uri="{FF2B5EF4-FFF2-40B4-BE49-F238E27FC236}">
                    <a16:creationId xmlns:a16="http://schemas.microsoft.com/office/drawing/2014/main" id="{EFE32262-1570-6AC7-1355-5AFC4E925F51}"/>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grpSp>
    </p:spTree>
    <p:extLst>
      <p:ext uri="{BB962C8B-B14F-4D97-AF65-F5344CB8AC3E}">
        <p14:creationId xmlns:p14="http://schemas.microsoft.com/office/powerpoint/2010/main" val="388681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01C8D61-C9FA-E418-C7FA-EEDE7BC3F410}"/>
              </a:ext>
            </a:extLst>
          </p:cNvPr>
          <p:cNvSpPr txBox="1"/>
          <p:nvPr/>
        </p:nvSpPr>
        <p:spPr>
          <a:xfrm>
            <a:off x="478535" y="502021"/>
            <a:ext cx="5942585" cy="1868687"/>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4000" b="1" kern="1200" dirty="0">
                <a:solidFill>
                  <a:schemeClr val="tx1"/>
                </a:solidFill>
                <a:latin typeface="Aptos Display" panose="020B0004020202020204" pitchFamily="34" charset="0"/>
                <a:ea typeface="+mj-ea"/>
                <a:cs typeface="+mj-cs"/>
              </a:rPr>
              <a:t>Scenario #3</a:t>
            </a:r>
          </a:p>
          <a:p>
            <a:pPr algn="ctr">
              <a:lnSpc>
                <a:spcPct val="90000"/>
              </a:lnSpc>
              <a:spcBef>
                <a:spcPct val="0"/>
              </a:spcBef>
              <a:spcAft>
                <a:spcPts val="600"/>
              </a:spcAft>
            </a:pPr>
            <a:r>
              <a:rPr lang="en-US" sz="4000" b="1" kern="1200" dirty="0">
                <a:solidFill>
                  <a:schemeClr val="tx1"/>
                </a:solidFill>
                <a:latin typeface="Aptos Display" panose="020B0004020202020204" pitchFamily="34" charset="0"/>
                <a:ea typeface="+mj-ea"/>
                <a:cs typeface="+mj-cs"/>
              </a:rPr>
              <a:t>Money or Goods Exchange</a:t>
            </a:r>
          </a:p>
          <a:p>
            <a:pPr algn="ctr">
              <a:lnSpc>
                <a:spcPct val="90000"/>
              </a:lnSpc>
              <a:spcBef>
                <a:spcPct val="0"/>
              </a:spcBef>
              <a:spcAft>
                <a:spcPts val="600"/>
              </a:spcAft>
            </a:pPr>
            <a:r>
              <a:rPr lang="en-US" sz="4000" b="1" kern="1200" dirty="0">
                <a:solidFill>
                  <a:schemeClr val="tx1"/>
                </a:solidFill>
                <a:latin typeface="Aptos Display" panose="020B0004020202020204" pitchFamily="34" charset="0"/>
                <a:ea typeface="+mj-ea"/>
                <a:cs typeface="+mj-cs"/>
              </a:rPr>
              <a:t>Boundary</a:t>
            </a:r>
          </a:p>
        </p:txBody>
      </p:sp>
      <p:sp>
        <p:nvSpPr>
          <p:cNvPr id="6" name="TextBox 5">
            <a:extLst>
              <a:ext uri="{FF2B5EF4-FFF2-40B4-BE49-F238E27FC236}">
                <a16:creationId xmlns:a16="http://schemas.microsoft.com/office/drawing/2014/main" id="{B9C07E8F-05FB-A9D5-B15D-4AAA6F11F887}"/>
              </a:ext>
            </a:extLst>
          </p:cNvPr>
          <p:cNvSpPr txBox="1"/>
          <p:nvPr/>
        </p:nvSpPr>
        <p:spPr>
          <a:xfrm>
            <a:off x="625643" y="2418409"/>
            <a:ext cx="5470357" cy="3084034"/>
          </a:xfrm>
          <a:prstGeom prst="rect">
            <a:avLst/>
          </a:prstGeom>
        </p:spPr>
        <p:txBody>
          <a:bodyPr vert="horz" lIns="91440" tIns="45720" rIns="91440" bIns="45720" rtlCol="0" anchor="t">
            <a:normAutofit/>
          </a:bodyPr>
          <a:lstStyle/>
          <a:p>
            <a:pPr>
              <a:lnSpc>
                <a:spcPct val="90000"/>
              </a:lnSpc>
              <a:spcAft>
                <a:spcPts val="600"/>
              </a:spcAft>
            </a:pPr>
            <a:r>
              <a:rPr lang="en-US" sz="2800" dirty="0">
                <a:latin typeface="Aptos Display" panose="020B0004020202020204" pitchFamily="34" charset="0"/>
              </a:rPr>
              <a:t>You had a great interaction with a client today, and you feel like you are making progress. The client leaves but returns shortly after because they are still waiting on their ride. They catch you on a smoke break and ask if they can bum a cigarette.</a:t>
            </a:r>
          </a:p>
        </p:txBody>
      </p:sp>
      <p:pic>
        <p:nvPicPr>
          <p:cNvPr id="4" name="Picture 3" descr="Close-up of a stack of money&#10;&#10;Description automatically generated">
            <a:extLst>
              <a:ext uri="{FF2B5EF4-FFF2-40B4-BE49-F238E27FC236}">
                <a16:creationId xmlns:a16="http://schemas.microsoft.com/office/drawing/2014/main" id="{B0110D92-A4ED-3AE9-2EEB-51C3198DD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442" y="1488447"/>
            <a:ext cx="5201023" cy="3467348"/>
          </a:xfrm>
          <a:prstGeom prst="rect">
            <a:avLst/>
          </a:prstGeom>
        </p:spPr>
      </p:pic>
      <p:sp>
        <p:nvSpPr>
          <p:cNvPr id="32" name="Rectangle 3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6D1A62E-35C6-7AD6-70A8-D264925391E4}"/>
              </a:ext>
            </a:extLst>
          </p:cNvPr>
          <p:cNvSpPr/>
          <p:nvPr/>
        </p:nvSpPr>
        <p:spPr>
          <a:xfrm>
            <a:off x="228600" y="6268452"/>
            <a:ext cx="1203158" cy="5414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CCE39E9-F17A-BF09-7AC3-AF54BBCE3DEB}"/>
              </a:ext>
            </a:extLst>
          </p:cNvPr>
          <p:cNvGrpSpPr/>
          <p:nvPr/>
        </p:nvGrpSpPr>
        <p:grpSpPr>
          <a:xfrm>
            <a:off x="0" y="6285636"/>
            <a:ext cx="12192000" cy="572364"/>
            <a:chOff x="0" y="6285636"/>
            <a:chExt cx="12192000" cy="572364"/>
          </a:xfrm>
        </p:grpSpPr>
        <p:sp>
          <p:nvSpPr>
            <p:cNvPr id="5" name="Rectangle 4">
              <a:extLst>
                <a:ext uri="{FF2B5EF4-FFF2-40B4-BE49-F238E27FC236}">
                  <a16:creationId xmlns:a16="http://schemas.microsoft.com/office/drawing/2014/main" id="{EB5FE9B0-C203-F165-3934-421095ABD6B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F8F43B2-1D2C-C2D7-BEA3-EAD58566DFC2}"/>
                </a:ext>
              </a:extLst>
            </p:cNvPr>
            <p:cNvGrpSpPr/>
            <p:nvPr/>
          </p:nvGrpSpPr>
          <p:grpSpPr>
            <a:xfrm>
              <a:off x="207805" y="6335796"/>
              <a:ext cx="1103517" cy="491581"/>
              <a:chOff x="228600" y="6318292"/>
              <a:chExt cx="1103517" cy="491581"/>
            </a:xfrm>
          </p:grpSpPr>
          <p:sp>
            <p:nvSpPr>
              <p:cNvPr id="14" name="Rectangle 13">
                <a:extLst>
                  <a:ext uri="{FF2B5EF4-FFF2-40B4-BE49-F238E27FC236}">
                    <a16:creationId xmlns:a16="http://schemas.microsoft.com/office/drawing/2014/main" id="{4BB1822A-5790-9912-E891-2880238CEF21}"/>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logo with blue triangles&#10;&#10;Description automatically generated">
                <a:extLst>
                  <a:ext uri="{FF2B5EF4-FFF2-40B4-BE49-F238E27FC236}">
                    <a16:creationId xmlns:a16="http://schemas.microsoft.com/office/drawing/2014/main" id="{0EFC9D6E-D569-8812-7003-E61887EE7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grpSp>
          <p:nvGrpSpPr>
            <p:cNvPr id="11" name="Group 10">
              <a:extLst>
                <a:ext uri="{FF2B5EF4-FFF2-40B4-BE49-F238E27FC236}">
                  <a16:creationId xmlns:a16="http://schemas.microsoft.com/office/drawing/2014/main" id="{91266539-7D2B-08EB-2C07-EF604DAA93C7}"/>
                </a:ext>
              </a:extLst>
            </p:cNvPr>
            <p:cNvGrpSpPr/>
            <p:nvPr/>
          </p:nvGrpSpPr>
          <p:grpSpPr>
            <a:xfrm>
              <a:off x="10831476" y="6318292"/>
              <a:ext cx="1103517" cy="507052"/>
              <a:chOff x="10566400" y="6302821"/>
              <a:chExt cx="1103517" cy="507052"/>
            </a:xfrm>
          </p:grpSpPr>
          <p:sp>
            <p:nvSpPr>
              <p:cNvPr id="12" name="Rectangle 11">
                <a:extLst>
                  <a:ext uri="{FF2B5EF4-FFF2-40B4-BE49-F238E27FC236}">
                    <a16:creationId xmlns:a16="http://schemas.microsoft.com/office/drawing/2014/main" id="{D7AB48C3-0640-1FF6-F3EF-867D435AB0EF}"/>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and red logo&#10;&#10;Description automatically generated">
                <a:extLst>
                  <a:ext uri="{FF2B5EF4-FFF2-40B4-BE49-F238E27FC236}">
                    <a16:creationId xmlns:a16="http://schemas.microsoft.com/office/drawing/2014/main" id="{A040735B-9AA1-9358-EDE7-27F9A722A035}"/>
                  </a:ext>
                </a:extLst>
              </p:cNvPr>
              <p:cNvPicPr>
                <a:picLocks noChangeAspect="1"/>
              </p:cNvPicPr>
              <p:nvPr/>
            </p:nvPicPr>
            <p:blipFill rotWithShape="1">
              <a:blip r:embed="rId5">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grpSp>
    </p:spTree>
    <p:extLst>
      <p:ext uri="{BB962C8B-B14F-4D97-AF65-F5344CB8AC3E}">
        <p14:creationId xmlns:p14="http://schemas.microsoft.com/office/powerpoint/2010/main" val="1419490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D1A62E-35C6-7AD6-70A8-D264925391E4}"/>
              </a:ext>
            </a:extLst>
          </p:cNvPr>
          <p:cNvSpPr/>
          <p:nvPr/>
        </p:nvSpPr>
        <p:spPr>
          <a:xfrm>
            <a:off x="228600" y="6268452"/>
            <a:ext cx="1203158" cy="5414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01C8D61-C9FA-E418-C7FA-EEDE7BC3F410}"/>
              </a:ext>
            </a:extLst>
          </p:cNvPr>
          <p:cNvSpPr txBox="1"/>
          <p:nvPr/>
        </p:nvSpPr>
        <p:spPr>
          <a:xfrm>
            <a:off x="1092200" y="426720"/>
            <a:ext cx="10007600" cy="707886"/>
          </a:xfrm>
          <a:prstGeom prst="rect">
            <a:avLst/>
          </a:prstGeom>
          <a:noFill/>
        </p:spPr>
        <p:txBody>
          <a:bodyPr wrap="square" rtlCol="0">
            <a:spAutoFit/>
          </a:bodyPr>
          <a:lstStyle/>
          <a:p>
            <a:pPr algn="ctr"/>
            <a:r>
              <a:rPr lang="en-US" sz="4000" b="1" dirty="0">
                <a:latin typeface="Aptos Display" panose="020B0004020202020204" pitchFamily="34" charset="0"/>
              </a:rPr>
              <a:t>Scenario #3 Discussion</a:t>
            </a:r>
          </a:p>
        </p:txBody>
      </p:sp>
      <p:sp>
        <p:nvSpPr>
          <p:cNvPr id="6" name="TextBox 5">
            <a:extLst>
              <a:ext uri="{FF2B5EF4-FFF2-40B4-BE49-F238E27FC236}">
                <a16:creationId xmlns:a16="http://schemas.microsoft.com/office/drawing/2014/main" id="{B9C07E8F-05FB-A9D5-B15D-4AAA6F11F887}"/>
              </a:ext>
            </a:extLst>
          </p:cNvPr>
          <p:cNvSpPr txBox="1"/>
          <p:nvPr/>
        </p:nvSpPr>
        <p:spPr>
          <a:xfrm>
            <a:off x="638341" y="1128618"/>
            <a:ext cx="10542739" cy="2031325"/>
          </a:xfrm>
          <a:prstGeom prst="rect">
            <a:avLst/>
          </a:prstGeom>
          <a:noFill/>
        </p:spPr>
        <p:txBody>
          <a:bodyPr wrap="square" rtlCol="0">
            <a:spAutoFit/>
          </a:bodyPr>
          <a:lstStyle/>
          <a:p>
            <a:pPr lvl="1">
              <a:buSzPct val="100000"/>
              <a:buFont typeface="Arial" panose="020B0604020202020204" pitchFamily="34" charset="0"/>
              <a:buChar char="•"/>
            </a:pPr>
            <a:r>
              <a:rPr lang="en-US" sz="2800" dirty="0">
                <a:latin typeface="Aptos Display" panose="020B0004020202020204" pitchFamily="34" charset="0"/>
              </a:rPr>
              <a:t> Exchanging of money or goods changes relationships. It changes how people think of one another as well as power dynamics.</a:t>
            </a:r>
          </a:p>
          <a:p>
            <a:pPr lvl="1">
              <a:buSzPct val="100000"/>
            </a:pPr>
            <a:endParaRPr lang="en-US" sz="1400" dirty="0">
              <a:latin typeface="Aptos Display" panose="020B0004020202020204" pitchFamily="34" charset="0"/>
            </a:endParaRPr>
          </a:p>
          <a:p>
            <a:pPr lvl="1">
              <a:buSzPct val="100000"/>
              <a:buFont typeface="Arial" panose="020B0604020202020204" pitchFamily="34" charset="0"/>
              <a:buChar char="•"/>
            </a:pPr>
            <a:r>
              <a:rPr lang="en-US" sz="2800" dirty="0">
                <a:latin typeface="Aptos Display" panose="020B0004020202020204" pitchFamily="34" charset="0"/>
              </a:rPr>
              <a:t> Agreeing to give or lend money or goods to a participant can threaten the integrity of the relationship.</a:t>
            </a:r>
          </a:p>
        </p:txBody>
      </p:sp>
      <p:sp>
        <p:nvSpPr>
          <p:cNvPr id="2" name="TextBox 1">
            <a:extLst>
              <a:ext uri="{FF2B5EF4-FFF2-40B4-BE49-F238E27FC236}">
                <a16:creationId xmlns:a16="http://schemas.microsoft.com/office/drawing/2014/main" id="{DCCE7EAF-004B-B49D-9F96-7993D02364B5}"/>
              </a:ext>
            </a:extLst>
          </p:cNvPr>
          <p:cNvSpPr txBox="1"/>
          <p:nvPr/>
        </p:nvSpPr>
        <p:spPr>
          <a:xfrm>
            <a:off x="982578" y="3575468"/>
            <a:ext cx="10542739" cy="1938992"/>
          </a:xfrm>
          <a:prstGeom prst="rect">
            <a:avLst/>
          </a:prstGeom>
          <a:noFill/>
        </p:spPr>
        <p:txBody>
          <a:bodyPr wrap="square" rtlCol="0">
            <a:spAutoFit/>
          </a:bodyPr>
          <a:lstStyle/>
          <a:p>
            <a:pPr lvl="1">
              <a:buSzPct val="100000"/>
            </a:pPr>
            <a:r>
              <a:rPr lang="en-US" sz="2400" dirty="0">
                <a:solidFill>
                  <a:srgbClr val="0070C0"/>
                </a:solidFill>
                <a:latin typeface="Aptos Display" panose="020B0004020202020204" pitchFamily="34" charset="0"/>
              </a:rPr>
              <a:t>TIP: Do not give money or goods to participants. With some employers, even if small or well-intended, is grounds for disciplinary action.  </a:t>
            </a:r>
          </a:p>
          <a:p>
            <a:pPr lvl="1">
              <a:buSzPct val="100000"/>
            </a:pPr>
            <a:endParaRPr lang="en-US" sz="2400" dirty="0">
              <a:solidFill>
                <a:srgbClr val="0070C0"/>
              </a:solidFill>
              <a:latin typeface="Aptos Display" panose="020B0004020202020204" pitchFamily="34" charset="0"/>
            </a:endParaRPr>
          </a:p>
          <a:p>
            <a:pPr lvl="1">
              <a:buSzPct val="100000"/>
            </a:pPr>
            <a:r>
              <a:rPr lang="en-US" sz="2400" dirty="0">
                <a:solidFill>
                  <a:srgbClr val="0070C0"/>
                </a:solidFill>
                <a:latin typeface="Aptos Display" panose="020B0004020202020204" pitchFamily="34" charset="0"/>
              </a:rPr>
              <a:t>TIP: Utilize available resources such as barrier relief funds, or on-site free food or coffee intended for clients. </a:t>
            </a:r>
          </a:p>
        </p:txBody>
      </p:sp>
      <p:grpSp>
        <p:nvGrpSpPr>
          <p:cNvPr id="4" name="Group 3">
            <a:extLst>
              <a:ext uri="{FF2B5EF4-FFF2-40B4-BE49-F238E27FC236}">
                <a16:creationId xmlns:a16="http://schemas.microsoft.com/office/drawing/2014/main" id="{5994E84B-56C8-BD17-6B43-92903A52431D}"/>
              </a:ext>
            </a:extLst>
          </p:cNvPr>
          <p:cNvGrpSpPr/>
          <p:nvPr/>
        </p:nvGrpSpPr>
        <p:grpSpPr>
          <a:xfrm>
            <a:off x="0" y="6285636"/>
            <a:ext cx="12192000" cy="572364"/>
            <a:chOff x="0" y="6285636"/>
            <a:chExt cx="12192000" cy="572364"/>
          </a:xfrm>
        </p:grpSpPr>
        <p:sp>
          <p:nvSpPr>
            <p:cNvPr id="5" name="Rectangle 4">
              <a:extLst>
                <a:ext uri="{FF2B5EF4-FFF2-40B4-BE49-F238E27FC236}">
                  <a16:creationId xmlns:a16="http://schemas.microsoft.com/office/drawing/2014/main" id="{61DD0997-5091-642B-7B08-CC74E6A52E03}"/>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F79517A4-3544-B1A9-9848-83C34B25FD33}"/>
                </a:ext>
              </a:extLst>
            </p:cNvPr>
            <p:cNvGrpSpPr/>
            <p:nvPr/>
          </p:nvGrpSpPr>
          <p:grpSpPr>
            <a:xfrm>
              <a:off x="207805" y="6335796"/>
              <a:ext cx="1103517" cy="491581"/>
              <a:chOff x="228600" y="6318292"/>
              <a:chExt cx="1103517" cy="491581"/>
            </a:xfrm>
          </p:grpSpPr>
          <p:sp>
            <p:nvSpPr>
              <p:cNvPr id="14" name="Rectangle 13">
                <a:extLst>
                  <a:ext uri="{FF2B5EF4-FFF2-40B4-BE49-F238E27FC236}">
                    <a16:creationId xmlns:a16="http://schemas.microsoft.com/office/drawing/2014/main" id="{1CCB95B5-C56C-409C-2E36-564C59A50A1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logo with blue triangles&#10;&#10;Description automatically generated">
                <a:extLst>
                  <a:ext uri="{FF2B5EF4-FFF2-40B4-BE49-F238E27FC236}">
                    <a16:creationId xmlns:a16="http://schemas.microsoft.com/office/drawing/2014/main" id="{9E4DA1FA-42EF-23B7-8E43-994D50202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grpSp>
          <p:nvGrpSpPr>
            <p:cNvPr id="11" name="Group 10">
              <a:extLst>
                <a:ext uri="{FF2B5EF4-FFF2-40B4-BE49-F238E27FC236}">
                  <a16:creationId xmlns:a16="http://schemas.microsoft.com/office/drawing/2014/main" id="{57EE6BB1-5F70-D358-D271-E73A596A30F0}"/>
                </a:ext>
              </a:extLst>
            </p:cNvPr>
            <p:cNvGrpSpPr/>
            <p:nvPr/>
          </p:nvGrpSpPr>
          <p:grpSpPr>
            <a:xfrm>
              <a:off x="10831476" y="6318292"/>
              <a:ext cx="1103517" cy="507052"/>
              <a:chOff x="10566400" y="6302821"/>
              <a:chExt cx="1103517" cy="507052"/>
            </a:xfrm>
          </p:grpSpPr>
          <p:sp>
            <p:nvSpPr>
              <p:cNvPr id="12" name="Rectangle 11">
                <a:extLst>
                  <a:ext uri="{FF2B5EF4-FFF2-40B4-BE49-F238E27FC236}">
                    <a16:creationId xmlns:a16="http://schemas.microsoft.com/office/drawing/2014/main" id="{8753DBE8-E6C0-C1E3-80E9-1F6F11407474}"/>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and red logo&#10;&#10;Description automatically generated">
                <a:extLst>
                  <a:ext uri="{FF2B5EF4-FFF2-40B4-BE49-F238E27FC236}">
                    <a16:creationId xmlns:a16="http://schemas.microsoft.com/office/drawing/2014/main" id="{59D74668-5E7B-D31B-CBF8-5F4D55512A1A}"/>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grpSp>
    </p:spTree>
    <p:extLst>
      <p:ext uri="{BB962C8B-B14F-4D97-AF65-F5344CB8AC3E}">
        <p14:creationId xmlns:p14="http://schemas.microsoft.com/office/powerpoint/2010/main" val="230014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ts making tail heart">
            <a:extLst>
              <a:ext uri="{FF2B5EF4-FFF2-40B4-BE49-F238E27FC236}">
                <a16:creationId xmlns:a16="http://schemas.microsoft.com/office/drawing/2014/main" id="{1C571CD8-AEA2-0E79-5FF4-C061B739C63E}"/>
              </a:ext>
            </a:extLst>
          </p:cNvPr>
          <p:cNvPicPr>
            <a:picLocks noChangeAspect="1"/>
          </p:cNvPicPr>
          <p:nvPr/>
        </p:nvPicPr>
        <p:blipFill rotWithShape="1">
          <a:blip r:embed="rId3">
            <a:extLst>
              <a:ext uri="{28A0092B-C50C-407E-A947-70E740481C1C}">
                <a14:useLocalDpi xmlns:a14="http://schemas.microsoft.com/office/drawing/2010/main" val="0"/>
              </a:ext>
            </a:extLst>
          </a:blip>
          <a:srcRect l="14751" r="26082"/>
          <a:stretch/>
        </p:blipFill>
        <p:spPr>
          <a:xfrm>
            <a:off x="-1" y="-2"/>
            <a:ext cx="5410198" cy="6858002"/>
          </a:xfrm>
          <a:prstGeom prst="rect">
            <a:avLst/>
          </a:prstGeom>
        </p:spPr>
      </p:pic>
      <p:sp useBgFill="1">
        <p:nvSpPr>
          <p:cNvPr id="16" name="Rectangle 15">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01C8D61-C9FA-E418-C7FA-EEDE7BC3F410}"/>
              </a:ext>
            </a:extLst>
          </p:cNvPr>
          <p:cNvSpPr txBox="1"/>
          <p:nvPr/>
        </p:nvSpPr>
        <p:spPr>
          <a:xfrm>
            <a:off x="6115317" y="405685"/>
            <a:ext cx="5464968" cy="1719593"/>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4000" b="1" dirty="0">
                <a:latin typeface="Aptos Display" panose="020B0004020202020204" pitchFamily="34" charset="0"/>
                <a:ea typeface="+mj-ea"/>
                <a:cs typeface="+mj-cs"/>
              </a:rPr>
              <a:t>Scenario #4</a:t>
            </a:r>
          </a:p>
          <a:p>
            <a:pPr algn="ctr">
              <a:lnSpc>
                <a:spcPct val="90000"/>
              </a:lnSpc>
              <a:spcBef>
                <a:spcPct val="0"/>
              </a:spcBef>
              <a:spcAft>
                <a:spcPts val="600"/>
              </a:spcAft>
            </a:pPr>
            <a:r>
              <a:rPr lang="en-US" sz="4000" b="1" dirty="0">
                <a:latin typeface="Aptos Display" panose="020B0004020202020204" pitchFamily="34" charset="0"/>
                <a:ea typeface="+mj-ea"/>
                <a:cs typeface="+mj-cs"/>
              </a:rPr>
              <a:t>Intimate Relationship Boundaries</a:t>
            </a:r>
          </a:p>
        </p:txBody>
      </p:sp>
      <p:sp>
        <p:nvSpPr>
          <p:cNvPr id="6" name="TextBox 5">
            <a:extLst>
              <a:ext uri="{FF2B5EF4-FFF2-40B4-BE49-F238E27FC236}">
                <a16:creationId xmlns:a16="http://schemas.microsoft.com/office/drawing/2014/main" id="{B9C07E8F-05FB-A9D5-B15D-4AAA6F11F887}"/>
              </a:ext>
            </a:extLst>
          </p:cNvPr>
          <p:cNvSpPr txBox="1"/>
          <p:nvPr/>
        </p:nvSpPr>
        <p:spPr>
          <a:xfrm>
            <a:off x="6332945" y="2521371"/>
            <a:ext cx="5247340" cy="3496878"/>
          </a:xfrm>
          <a:prstGeom prst="rect">
            <a:avLst/>
          </a:prstGeom>
        </p:spPr>
        <p:txBody>
          <a:bodyPr vert="horz" lIns="91440" tIns="45720" rIns="91440" bIns="45720" rtlCol="0" anchor="ctr">
            <a:noAutofit/>
          </a:bodyPr>
          <a:lstStyle/>
          <a:p>
            <a:pPr marL="228600" lvl="1">
              <a:lnSpc>
                <a:spcPct val="90000"/>
              </a:lnSpc>
              <a:spcAft>
                <a:spcPts val="600"/>
              </a:spcAft>
              <a:buSzPct val="100000"/>
            </a:pPr>
            <a:r>
              <a:rPr lang="en-US" sz="3200" dirty="0">
                <a:latin typeface="Aptos Display" panose="020B0004020202020204" pitchFamily="34" charset="0"/>
              </a:rPr>
              <a:t>You have been working with a client for the past few months and have developed a strong working relationship. One day, the participant begins to make comments toward you that are sexual in nature.</a:t>
            </a:r>
          </a:p>
        </p:txBody>
      </p:sp>
      <p:grpSp>
        <p:nvGrpSpPr>
          <p:cNvPr id="18" name="Group 17">
            <a:extLst>
              <a:ext uri="{FF2B5EF4-FFF2-40B4-BE49-F238E27FC236}">
                <a16:creationId xmlns:a16="http://schemas.microsoft.com/office/drawing/2014/main" id="{902EDE16-F36A-5C39-2316-AA65BF6388E2}"/>
              </a:ext>
            </a:extLst>
          </p:cNvPr>
          <p:cNvGrpSpPr/>
          <p:nvPr/>
        </p:nvGrpSpPr>
        <p:grpSpPr>
          <a:xfrm>
            <a:off x="0" y="6285636"/>
            <a:ext cx="12192000" cy="572364"/>
            <a:chOff x="0" y="6285636"/>
            <a:chExt cx="12192000" cy="572364"/>
          </a:xfrm>
        </p:grpSpPr>
        <p:sp>
          <p:nvSpPr>
            <p:cNvPr id="19" name="Rectangle 18">
              <a:extLst>
                <a:ext uri="{FF2B5EF4-FFF2-40B4-BE49-F238E27FC236}">
                  <a16:creationId xmlns:a16="http://schemas.microsoft.com/office/drawing/2014/main" id="{F22E4C20-D7DF-14A7-2CEB-32F9F326C704}"/>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6305988B-FCC9-A92C-2259-D167762226EE}"/>
                </a:ext>
              </a:extLst>
            </p:cNvPr>
            <p:cNvGrpSpPr/>
            <p:nvPr/>
          </p:nvGrpSpPr>
          <p:grpSpPr>
            <a:xfrm>
              <a:off x="207805" y="6335796"/>
              <a:ext cx="1103517" cy="491581"/>
              <a:chOff x="228600" y="6318292"/>
              <a:chExt cx="1103517" cy="491581"/>
            </a:xfrm>
          </p:grpSpPr>
          <p:sp>
            <p:nvSpPr>
              <p:cNvPr id="24" name="Rectangle 23">
                <a:extLst>
                  <a:ext uri="{FF2B5EF4-FFF2-40B4-BE49-F238E27FC236}">
                    <a16:creationId xmlns:a16="http://schemas.microsoft.com/office/drawing/2014/main" id="{60D6604B-FCE3-F50F-C4B4-6ADB0E587923}"/>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logo with blue triangles&#10;&#10;Description automatically generated">
                <a:extLst>
                  <a:ext uri="{FF2B5EF4-FFF2-40B4-BE49-F238E27FC236}">
                    <a16:creationId xmlns:a16="http://schemas.microsoft.com/office/drawing/2014/main" id="{F2DCA115-D668-5B27-5CB3-81BC2692D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grpSp>
          <p:nvGrpSpPr>
            <p:cNvPr id="21" name="Group 20">
              <a:extLst>
                <a:ext uri="{FF2B5EF4-FFF2-40B4-BE49-F238E27FC236}">
                  <a16:creationId xmlns:a16="http://schemas.microsoft.com/office/drawing/2014/main" id="{1936349B-1C3C-06FA-EBF6-D02A4C6CE673}"/>
                </a:ext>
              </a:extLst>
            </p:cNvPr>
            <p:cNvGrpSpPr/>
            <p:nvPr/>
          </p:nvGrpSpPr>
          <p:grpSpPr>
            <a:xfrm>
              <a:off x="10831476" y="6318292"/>
              <a:ext cx="1103517" cy="507052"/>
              <a:chOff x="10566400" y="6302821"/>
              <a:chExt cx="1103517" cy="507052"/>
            </a:xfrm>
          </p:grpSpPr>
          <p:sp>
            <p:nvSpPr>
              <p:cNvPr id="22" name="Rectangle 21">
                <a:extLst>
                  <a:ext uri="{FF2B5EF4-FFF2-40B4-BE49-F238E27FC236}">
                    <a16:creationId xmlns:a16="http://schemas.microsoft.com/office/drawing/2014/main" id="{971E28FF-5EF5-39D1-7F7F-139E95AD05B2}"/>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blue and red logo&#10;&#10;Description automatically generated">
                <a:extLst>
                  <a:ext uri="{FF2B5EF4-FFF2-40B4-BE49-F238E27FC236}">
                    <a16:creationId xmlns:a16="http://schemas.microsoft.com/office/drawing/2014/main" id="{A6AB4440-E2B0-B956-D3FE-C814B0789DBF}"/>
                  </a:ext>
                </a:extLst>
              </p:cNvPr>
              <p:cNvPicPr>
                <a:picLocks noChangeAspect="1"/>
              </p:cNvPicPr>
              <p:nvPr/>
            </p:nvPicPr>
            <p:blipFill rotWithShape="1">
              <a:blip r:embed="rId5">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grpSp>
    </p:spTree>
    <p:extLst>
      <p:ext uri="{BB962C8B-B14F-4D97-AF65-F5344CB8AC3E}">
        <p14:creationId xmlns:p14="http://schemas.microsoft.com/office/powerpoint/2010/main" val="1873977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1C8D61-C9FA-E418-C7FA-EEDE7BC3F410}"/>
              </a:ext>
            </a:extLst>
          </p:cNvPr>
          <p:cNvSpPr txBox="1"/>
          <p:nvPr/>
        </p:nvSpPr>
        <p:spPr>
          <a:xfrm>
            <a:off x="1092200" y="426720"/>
            <a:ext cx="10007600" cy="707886"/>
          </a:xfrm>
          <a:prstGeom prst="rect">
            <a:avLst/>
          </a:prstGeom>
          <a:noFill/>
        </p:spPr>
        <p:txBody>
          <a:bodyPr wrap="square" rtlCol="0">
            <a:spAutoFit/>
          </a:bodyPr>
          <a:lstStyle/>
          <a:p>
            <a:pPr algn="ctr"/>
            <a:r>
              <a:rPr lang="en-US" sz="4000" b="1" dirty="0">
                <a:latin typeface="Aptos Display" panose="020B0004020202020204" pitchFamily="34" charset="0"/>
              </a:rPr>
              <a:t>Scenario #4 Discussion</a:t>
            </a:r>
          </a:p>
        </p:txBody>
      </p:sp>
      <p:sp>
        <p:nvSpPr>
          <p:cNvPr id="6" name="TextBox 5">
            <a:extLst>
              <a:ext uri="{FF2B5EF4-FFF2-40B4-BE49-F238E27FC236}">
                <a16:creationId xmlns:a16="http://schemas.microsoft.com/office/drawing/2014/main" id="{B9C07E8F-05FB-A9D5-B15D-4AAA6F11F887}"/>
              </a:ext>
            </a:extLst>
          </p:cNvPr>
          <p:cNvSpPr txBox="1"/>
          <p:nvPr/>
        </p:nvSpPr>
        <p:spPr>
          <a:xfrm>
            <a:off x="638341" y="1128618"/>
            <a:ext cx="10542739" cy="4154984"/>
          </a:xfrm>
          <a:prstGeom prst="rect">
            <a:avLst/>
          </a:prstGeom>
          <a:noFill/>
        </p:spPr>
        <p:txBody>
          <a:bodyPr wrap="square" rtlCol="0">
            <a:spAutoFit/>
          </a:bodyPr>
          <a:lstStyle/>
          <a:p>
            <a:pPr lvl="1">
              <a:buSzPct val="100000"/>
              <a:buFont typeface="Arial" panose="020B0604020202020204" pitchFamily="34" charset="0"/>
              <a:buChar char="•"/>
            </a:pPr>
            <a:r>
              <a:rPr lang="en-US" sz="2400" dirty="0">
                <a:latin typeface="Aptos Display" panose="020B0004020202020204" pitchFamily="34" charset="0"/>
                <a:cs typeface="Arial"/>
              </a:rPr>
              <a:t> The relationship of a peer support specialist and a participant is not of equal power; participants in recovery are vulnerable.</a:t>
            </a:r>
          </a:p>
          <a:p>
            <a:pPr lvl="1">
              <a:buSzPct val="100000"/>
            </a:pPr>
            <a:endParaRPr lang="en-US" sz="800" dirty="0">
              <a:latin typeface="Aptos Display" panose="020B0004020202020204" pitchFamily="34" charset="0"/>
              <a:cs typeface="Arial"/>
            </a:endParaRPr>
          </a:p>
          <a:p>
            <a:pPr lvl="1">
              <a:buSzPct val="100000"/>
              <a:buFont typeface="Arial" panose="020B0604020202020204" pitchFamily="34" charset="0"/>
              <a:buChar char="•"/>
            </a:pPr>
            <a:r>
              <a:rPr lang="en-US" sz="2400" dirty="0">
                <a:latin typeface="Aptos Display" panose="020B0004020202020204" pitchFamily="34" charset="0"/>
                <a:cs typeface="Arial"/>
              </a:rPr>
              <a:t> Sexual relationships between participant and PSS are damaging</a:t>
            </a:r>
            <a:r>
              <a:rPr lang="en-US" sz="2400">
                <a:latin typeface="Aptos Display" panose="020B0004020202020204" pitchFamily="34" charset="0"/>
                <a:cs typeface="Arial"/>
              </a:rPr>
              <a:t>, creates the </a:t>
            </a:r>
            <a:r>
              <a:rPr lang="en-US" sz="2400" dirty="0">
                <a:latin typeface="Aptos Display" panose="020B0004020202020204" pitchFamily="34" charset="0"/>
                <a:cs typeface="Arial"/>
              </a:rPr>
              <a:t>loss of trust in a PSS, a host of other poor recovery outcomes for both participant and PSS, and disciplinary action for the PSS.</a:t>
            </a:r>
          </a:p>
          <a:p>
            <a:pPr lvl="1">
              <a:buSzPct val="100000"/>
            </a:pPr>
            <a:endParaRPr lang="en-US" sz="800" dirty="0">
              <a:latin typeface="Aptos Display" panose="020B0004020202020204" pitchFamily="34" charset="0"/>
              <a:cs typeface="Arial"/>
            </a:endParaRPr>
          </a:p>
          <a:p>
            <a:pPr lvl="1">
              <a:buSzPct val="100000"/>
              <a:buFont typeface="Arial" panose="020B0604020202020204" pitchFamily="34" charset="0"/>
              <a:buChar char="•"/>
            </a:pPr>
            <a:r>
              <a:rPr lang="en-US" sz="2400" dirty="0">
                <a:latin typeface="Aptos Display" panose="020B0004020202020204" pitchFamily="34" charset="0"/>
                <a:cs typeface="Arial"/>
              </a:rPr>
              <a:t> If you have a potential issue with a participant (i.e., conflict of interest, comfortability, boundary crossing, etc.), you should discuss with your supervisor and ask for a different PSS to be assigned to them. </a:t>
            </a:r>
          </a:p>
          <a:p>
            <a:pPr lvl="1">
              <a:buSzPct val="100000"/>
            </a:pPr>
            <a:endParaRPr lang="en-US" sz="800" dirty="0">
              <a:latin typeface="Aptos Display" panose="020B0004020202020204" pitchFamily="34" charset="0"/>
              <a:cs typeface="Arial"/>
            </a:endParaRPr>
          </a:p>
          <a:p>
            <a:pPr lvl="1">
              <a:buSzPct val="100000"/>
              <a:buFont typeface="Arial" panose="020B0604020202020204" pitchFamily="34" charset="0"/>
              <a:buChar char="•"/>
            </a:pPr>
            <a:r>
              <a:rPr lang="en-US" sz="2400" dirty="0">
                <a:latin typeface="Aptos Display" panose="020B0004020202020204" pitchFamily="34" charset="0"/>
                <a:cs typeface="Arial"/>
              </a:rPr>
              <a:t> It is not uncommon for professionals who work closely with clients to develop feelings of attraction, but acting upon them is unethical.</a:t>
            </a:r>
          </a:p>
        </p:txBody>
      </p:sp>
      <p:grpSp>
        <p:nvGrpSpPr>
          <p:cNvPr id="2" name="Group 1">
            <a:extLst>
              <a:ext uri="{FF2B5EF4-FFF2-40B4-BE49-F238E27FC236}">
                <a16:creationId xmlns:a16="http://schemas.microsoft.com/office/drawing/2014/main" id="{FCE43EF3-9022-BAAC-4AEE-2A02F20D5BCE}"/>
              </a:ext>
            </a:extLst>
          </p:cNvPr>
          <p:cNvGrpSpPr/>
          <p:nvPr/>
        </p:nvGrpSpPr>
        <p:grpSpPr>
          <a:xfrm>
            <a:off x="0" y="6285636"/>
            <a:ext cx="12192000" cy="572364"/>
            <a:chOff x="0" y="6285636"/>
            <a:chExt cx="12192000" cy="572364"/>
          </a:xfrm>
        </p:grpSpPr>
        <p:sp>
          <p:nvSpPr>
            <p:cNvPr id="4" name="Rectangle 3">
              <a:extLst>
                <a:ext uri="{FF2B5EF4-FFF2-40B4-BE49-F238E27FC236}">
                  <a16:creationId xmlns:a16="http://schemas.microsoft.com/office/drawing/2014/main" id="{6F690EF5-F844-D10B-1F01-3B2F2088EE3D}"/>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47831C1-0018-6E6A-D458-B90123AAB330}"/>
                </a:ext>
              </a:extLst>
            </p:cNvPr>
            <p:cNvGrpSpPr/>
            <p:nvPr/>
          </p:nvGrpSpPr>
          <p:grpSpPr>
            <a:xfrm>
              <a:off x="207805" y="6335796"/>
              <a:ext cx="1103517" cy="491581"/>
              <a:chOff x="228600" y="6318292"/>
              <a:chExt cx="1103517" cy="491581"/>
            </a:xfrm>
          </p:grpSpPr>
          <p:sp>
            <p:nvSpPr>
              <p:cNvPr id="13" name="Rectangle 12">
                <a:extLst>
                  <a:ext uri="{FF2B5EF4-FFF2-40B4-BE49-F238E27FC236}">
                    <a16:creationId xmlns:a16="http://schemas.microsoft.com/office/drawing/2014/main" id="{8316CC2F-BC3E-84DA-181F-9D79DEABCFF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logo with blue triangles&#10;&#10;Description automatically generated">
                <a:extLst>
                  <a:ext uri="{FF2B5EF4-FFF2-40B4-BE49-F238E27FC236}">
                    <a16:creationId xmlns:a16="http://schemas.microsoft.com/office/drawing/2014/main" id="{26468B94-7EB8-7E71-90F1-E742A21EC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grpSp>
          <p:nvGrpSpPr>
            <p:cNvPr id="10" name="Group 9">
              <a:extLst>
                <a:ext uri="{FF2B5EF4-FFF2-40B4-BE49-F238E27FC236}">
                  <a16:creationId xmlns:a16="http://schemas.microsoft.com/office/drawing/2014/main" id="{A8E316F3-E85E-C753-5221-A289A6288206}"/>
                </a:ext>
              </a:extLst>
            </p:cNvPr>
            <p:cNvGrpSpPr/>
            <p:nvPr/>
          </p:nvGrpSpPr>
          <p:grpSpPr>
            <a:xfrm>
              <a:off x="10831476" y="6318292"/>
              <a:ext cx="1103517" cy="507052"/>
              <a:chOff x="10566400" y="6302821"/>
              <a:chExt cx="1103517" cy="507052"/>
            </a:xfrm>
          </p:grpSpPr>
          <p:sp>
            <p:nvSpPr>
              <p:cNvPr id="11" name="Rectangle 10">
                <a:extLst>
                  <a:ext uri="{FF2B5EF4-FFF2-40B4-BE49-F238E27FC236}">
                    <a16:creationId xmlns:a16="http://schemas.microsoft.com/office/drawing/2014/main" id="{133730CA-4FBB-61A7-875A-5446C3833300}"/>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ue and red logo&#10;&#10;Description automatically generated">
                <a:extLst>
                  <a:ext uri="{FF2B5EF4-FFF2-40B4-BE49-F238E27FC236}">
                    <a16:creationId xmlns:a16="http://schemas.microsoft.com/office/drawing/2014/main" id="{18CAE245-2D8A-F8A4-CF89-216BF524F209}"/>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grpSp>
    </p:spTree>
    <p:extLst>
      <p:ext uri="{BB962C8B-B14F-4D97-AF65-F5344CB8AC3E}">
        <p14:creationId xmlns:p14="http://schemas.microsoft.com/office/powerpoint/2010/main" val="2448085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D1A62E-35C6-7AD6-70A8-D264925391E4}"/>
              </a:ext>
            </a:extLst>
          </p:cNvPr>
          <p:cNvSpPr/>
          <p:nvPr/>
        </p:nvSpPr>
        <p:spPr>
          <a:xfrm>
            <a:off x="228600" y="6268452"/>
            <a:ext cx="1203158" cy="5414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01C8D61-C9FA-E418-C7FA-EEDE7BC3F410}"/>
              </a:ext>
            </a:extLst>
          </p:cNvPr>
          <p:cNvSpPr txBox="1"/>
          <p:nvPr/>
        </p:nvSpPr>
        <p:spPr>
          <a:xfrm>
            <a:off x="1092200" y="426720"/>
            <a:ext cx="4884854" cy="1323439"/>
          </a:xfrm>
          <a:prstGeom prst="rect">
            <a:avLst/>
          </a:prstGeom>
          <a:noFill/>
        </p:spPr>
        <p:txBody>
          <a:bodyPr wrap="square" rtlCol="0">
            <a:spAutoFit/>
          </a:bodyPr>
          <a:lstStyle/>
          <a:p>
            <a:r>
              <a:rPr lang="en-US" sz="4000" b="1" dirty="0">
                <a:latin typeface="Aptos Display" panose="020B0004020202020204" pitchFamily="34" charset="0"/>
              </a:rPr>
              <a:t>Scenario #5 </a:t>
            </a:r>
          </a:p>
          <a:p>
            <a:r>
              <a:rPr lang="en-US" sz="4000" b="1" dirty="0">
                <a:latin typeface="Aptos Display" panose="020B0004020202020204" pitchFamily="34" charset="0"/>
              </a:rPr>
              <a:t>Supervisor Boundary</a:t>
            </a:r>
          </a:p>
        </p:txBody>
      </p:sp>
      <p:sp>
        <p:nvSpPr>
          <p:cNvPr id="6" name="TextBox 5">
            <a:extLst>
              <a:ext uri="{FF2B5EF4-FFF2-40B4-BE49-F238E27FC236}">
                <a16:creationId xmlns:a16="http://schemas.microsoft.com/office/drawing/2014/main" id="{B9C07E8F-05FB-A9D5-B15D-4AAA6F11F887}"/>
              </a:ext>
            </a:extLst>
          </p:cNvPr>
          <p:cNvSpPr txBox="1"/>
          <p:nvPr/>
        </p:nvSpPr>
        <p:spPr>
          <a:xfrm>
            <a:off x="531867" y="1829538"/>
            <a:ext cx="6005519" cy="3970318"/>
          </a:xfrm>
          <a:prstGeom prst="rect">
            <a:avLst/>
          </a:prstGeom>
          <a:noFill/>
        </p:spPr>
        <p:txBody>
          <a:bodyPr wrap="square" rtlCol="0">
            <a:spAutoFit/>
          </a:bodyPr>
          <a:lstStyle/>
          <a:p>
            <a:r>
              <a:rPr lang="en-US" sz="2800" dirty="0">
                <a:latin typeface="Aptos Display" panose="020B0004020202020204" pitchFamily="34" charset="0"/>
              </a:rPr>
              <a:t>You have been working at a Suboxone clinic for two weeks when the urine collector technician quits on the spot. Your supervisor asks you to help and collect samples until they can hire a new technician. Three months later, they are not hiring for a replacement technician, and your supervisor says, “I don’t know what I would do without you.”</a:t>
            </a:r>
            <a:endParaRPr lang="en-US" sz="2800" dirty="0">
              <a:latin typeface="Aptos Display" panose="020B0004020202020204" pitchFamily="34" charset="0"/>
              <a:cs typeface="Arial"/>
            </a:endParaRPr>
          </a:p>
        </p:txBody>
      </p:sp>
      <p:grpSp>
        <p:nvGrpSpPr>
          <p:cNvPr id="2" name="Group 1">
            <a:extLst>
              <a:ext uri="{FF2B5EF4-FFF2-40B4-BE49-F238E27FC236}">
                <a16:creationId xmlns:a16="http://schemas.microsoft.com/office/drawing/2014/main" id="{3F0ADC3F-AAB2-2C36-7C6E-499BBA94CFC8}"/>
              </a:ext>
            </a:extLst>
          </p:cNvPr>
          <p:cNvGrpSpPr/>
          <p:nvPr/>
        </p:nvGrpSpPr>
        <p:grpSpPr>
          <a:xfrm>
            <a:off x="0" y="6285636"/>
            <a:ext cx="12192000" cy="572364"/>
            <a:chOff x="0" y="6285636"/>
            <a:chExt cx="12192000" cy="572364"/>
          </a:xfrm>
        </p:grpSpPr>
        <p:sp>
          <p:nvSpPr>
            <p:cNvPr id="4" name="Rectangle 3">
              <a:extLst>
                <a:ext uri="{FF2B5EF4-FFF2-40B4-BE49-F238E27FC236}">
                  <a16:creationId xmlns:a16="http://schemas.microsoft.com/office/drawing/2014/main" id="{E62A4A50-EA15-8414-7F18-8CCF52CE799C}"/>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2254C743-4D69-DB59-C53E-0018073D71D0}"/>
                </a:ext>
              </a:extLst>
            </p:cNvPr>
            <p:cNvGrpSpPr/>
            <p:nvPr/>
          </p:nvGrpSpPr>
          <p:grpSpPr>
            <a:xfrm>
              <a:off x="207805" y="6335796"/>
              <a:ext cx="1103517" cy="491581"/>
              <a:chOff x="228600" y="6318292"/>
              <a:chExt cx="1103517" cy="491581"/>
            </a:xfrm>
          </p:grpSpPr>
          <p:sp>
            <p:nvSpPr>
              <p:cNvPr id="14" name="Rectangle 13">
                <a:extLst>
                  <a:ext uri="{FF2B5EF4-FFF2-40B4-BE49-F238E27FC236}">
                    <a16:creationId xmlns:a16="http://schemas.microsoft.com/office/drawing/2014/main" id="{2017F738-D1E7-8796-120A-D10810630F92}"/>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logo with blue triangles&#10;&#10;Description automatically generated">
                <a:extLst>
                  <a:ext uri="{FF2B5EF4-FFF2-40B4-BE49-F238E27FC236}">
                    <a16:creationId xmlns:a16="http://schemas.microsoft.com/office/drawing/2014/main" id="{339611A9-6B07-6B0B-B4C0-2D15A70EE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grpSp>
          <p:nvGrpSpPr>
            <p:cNvPr id="11" name="Group 10">
              <a:extLst>
                <a:ext uri="{FF2B5EF4-FFF2-40B4-BE49-F238E27FC236}">
                  <a16:creationId xmlns:a16="http://schemas.microsoft.com/office/drawing/2014/main" id="{397648A3-0F24-F257-5DE1-5CAB58CF9515}"/>
                </a:ext>
              </a:extLst>
            </p:cNvPr>
            <p:cNvGrpSpPr/>
            <p:nvPr/>
          </p:nvGrpSpPr>
          <p:grpSpPr>
            <a:xfrm>
              <a:off x="10831476" y="6318292"/>
              <a:ext cx="1103517" cy="507052"/>
              <a:chOff x="10566400" y="6302821"/>
              <a:chExt cx="1103517" cy="507052"/>
            </a:xfrm>
          </p:grpSpPr>
          <p:sp>
            <p:nvSpPr>
              <p:cNvPr id="12" name="Rectangle 11">
                <a:extLst>
                  <a:ext uri="{FF2B5EF4-FFF2-40B4-BE49-F238E27FC236}">
                    <a16:creationId xmlns:a16="http://schemas.microsoft.com/office/drawing/2014/main" id="{4216D9BA-84A0-FE13-4CF3-615E57418479}"/>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and red logo&#10;&#10;Description automatically generated">
                <a:extLst>
                  <a:ext uri="{FF2B5EF4-FFF2-40B4-BE49-F238E27FC236}">
                    <a16:creationId xmlns:a16="http://schemas.microsoft.com/office/drawing/2014/main" id="{763C5CEA-AE5F-2BB0-9CFF-EC6059B6E66B}"/>
                  </a:ext>
                </a:extLst>
              </p:cNvPr>
              <p:cNvPicPr>
                <a:picLocks noChangeAspect="1"/>
              </p:cNvPicPr>
              <p:nvPr/>
            </p:nvPicPr>
            <p:blipFill rotWithShape="1">
              <a:blip r:embed="rId3">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grpSp>
      <p:pic>
        <p:nvPicPr>
          <p:cNvPr id="19" name="Picture 18" descr="A person playing chess&#10;&#10;Description automatically generated">
            <a:extLst>
              <a:ext uri="{FF2B5EF4-FFF2-40B4-BE49-F238E27FC236}">
                <a16:creationId xmlns:a16="http://schemas.microsoft.com/office/drawing/2014/main" id="{29BFD9CA-07C8-C7D9-B551-112EFC39C185}"/>
              </a:ext>
            </a:extLst>
          </p:cNvPr>
          <p:cNvPicPr>
            <a:picLocks noChangeAspect="1"/>
          </p:cNvPicPr>
          <p:nvPr/>
        </p:nvPicPr>
        <p:blipFill rotWithShape="1">
          <a:blip r:embed="rId4">
            <a:extLst>
              <a:ext uri="{28A0092B-C50C-407E-A947-70E740481C1C}">
                <a14:useLocalDpi xmlns:a14="http://schemas.microsoft.com/office/drawing/2010/main" val="0"/>
              </a:ext>
            </a:extLst>
          </a:blip>
          <a:srcRect t="16544"/>
          <a:stretch/>
        </p:blipFill>
        <p:spPr>
          <a:xfrm>
            <a:off x="6954970" y="320567"/>
            <a:ext cx="4571347" cy="5723394"/>
          </a:xfrm>
          <a:prstGeom prst="rect">
            <a:avLst/>
          </a:prstGeom>
        </p:spPr>
      </p:pic>
    </p:spTree>
    <p:extLst>
      <p:ext uri="{BB962C8B-B14F-4D97-AF65-F5344CB8AC3E}">
        <p14:creationId xmlns:p14="http://schemas.microsoft.com/office/powerpoint/2010/main" val="3907017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Scenario #5 Discussion</a:t>
            </a:r>
          </a:p>
        </p:txBody>
      </p:sp>
      <p:sp>
        <p:nvSpPr>
          <p:cNvPr id="3" name="TextBox 2">
            <a:extLst>
              <a:ext uri="{FF2B5EF4-FFF2-40B4-BE49-F238E27FC236}">
                <a16:creationId xmlns:a16="http://schemas.microsoft.com/office/drawing/2014/main" id="{C48C9E60-1AC7-EEB8-B083-9EB028D07B80}"/>
              </a:ext>
            </a:extLst>
          </p:cNvPr>
          <p:cNvSpPr txBox="1"/>
          <p:nvPr/>
        </p:nvSpPr>
        <p:spPr>
          <a:xfrm>
            <a:off x="1374940" y="1343378"/>
            <a:ext cx="7534281" cy="496098"/>
          </a:xfrm>
          <a:prstGeom prst="rect">
            <a:avLst/>
          </a:prstGeom>
          <a:noFill/>
        </p:spPr>
        <p:txBody>
          <a:bodyPr wrap="square" rtlCol="0">
            <a:spAutoFit/>
          </a:bodyPr>
          <a:lstStyle/>
          <a:p>
            <a:pPr marR="0" lvl="0">
              <a:lnSpc>
                <a:spcPct val="115000"/>
              </a:lnSpc>
              <a:spcBef>
                <a:spcPts val="0"/>
              </a:spcBef>
              <a:spcAft>
                <a:spcPts val="0"/>
              </a:spcAft>
            </a:pPr>
            <a:r>
              <a:rPr lang="en-US" sz="2400" b="1" dirty="0">
                <a:latin typeface="Aptos Display" panose="020B0004020202020204" pitchFamily="34" charset="0"/>
                <a:ea typeface="Arial" panose="020B0604020202020204" pitchFamily="34" charset="0"/>
              </a:rPr>
              <a:t>What do you do if your work boundaries are crossed?</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
        <p:nvSpPr>
          <p:cNvPr id="5" name="TextBox 4">
            <a:extLst>
              <a:ext uri="{FF2B5EF4-FFF2-40B4-BE49-F238E27FC236}">
                <a16:creationId xmlns:a16="http://schemas.microsoft.com/office/drawing/2014/main" id="{1AC0B4CE-6C7E-A44B-CB69-1955BC54D857}"/>
              </a:ext>
            </a:extLst>
          </p:cNvPr>
          <p:cNvSpPr txBox="1"/>
          <p:nvPr/>
        </p:nvSpPr>
        <p:spPr>
          <a:xfrm>
            <a:off x="1964723" y="1872132"/>
            <a:ext cx="9168713" cy="1107996"/>
          </a:xfrm>
          <a:prstGeom prst="rect">
            <a:avLst/>
          </a:prstGeom>
          <a:noFill/>
        </p:spPr>
        <p:txBody>
          <a:bodyPr wrap="square" rtlCol="0">
            <a:spAutoFit/>
          </a:bodyPr>
          <a:lstStyle/>
          <a:p>
            <a:pPr marL="342900" indent="-342900">
              <a:buFont typeface="Wingdings" panose="05000000000000000000" pitchFamily="2" charset="2"/>
              <a:buChar char="Ø"/>
            </a:pPr>
            <a:r>
              <a:rPr lang="en-US" sz="2200" dirty="0">
                <a:latin typeface="Aptos Display" panose="020B0004020202020204" pitchFamily="34" charset="0"/>
              </a:rPr>
              <a:t>Have a conversation with your supervisor.</a:t>
            </a:r>
          </a:p>
          <a:p>
            <a:pPr marL="800100" lvl="1" indent="-342900">
              <a:buFont typeface="Arial" panose="020B0604020202020204" pitchFamily="34" charset="0"/>
              <a:buChar char="•"/>
            </a:pPr>
            <a:r>
              <a:rPr lang="en-US" sz="2200" dirty="0">
                <a:latin typeface="Aptos Display" panose="020B0004020202020204" pitchFamily="34" charset="0"/>
              </a:rPr>
              <a:t>Follow-up with an email that summarizes the conversation. Include important details. This creates proof of the conversation.</a:t>
            </a:r>
          </a:p>
        </p:txBody>
      </p:sp>
      <p:sp>
        <p:nvSpPr>
          <p:cNvPr id="12" name="TextBox 11">
            <a:extLst>
              <a:ext uri="{FF2B5EF4-FFF2-40B4-BE49-F238E27FC236}">
                <a16:creationId xmlns:a16="http://schemas.microsoft.com/office/drawing/2014/main" id="{2EE06070-9BD3-4645-26E8-BA2C624AB5E0}"/>
              </a:ext>
            </a:extLst>
          </p:cNvPr>
          <p:cNvSpPr txBox="1"/>
          <p:nvPr/>
        </p:nvSpPr>
        <p:spPr>
          <a:xfrm>
            <a:off x="1964722" y="2907489"/>
            <a:ext cx="9168713" cy="769441"/>
          </a:xfrm>
          <a:prstGeom prst="rect">
            <a:avLst/>
          </a:prstGeom>
          <a:noFill/>
        </p:spPr>
        <p:txBody>
          <a:bodyPr wrap="square" rtlCol="0">
            <a:spAutoFit/>
          </a:bodyPr>
          <a:lstStyle/>
          <a:p>
            <a:pPr marL="342900" indent="-342900">
              <a:buFont typeface="Wingdings" panose="05000000000000000000" pitchFamily="2" charset="2"/>
              <a:buChar char="Ø"/>
            </a:pPr>
            <a:r>
              <a:rPr lang="en-US" sz="2200" dirty="0">
                <a:latin typeface="Aptos Display" panose="020B0004020202020204" pitchFamily="34" charset="0"/>
              </a:rPr>
              <a:t>If you feel unsafe with your supervisor, does your organization have a human resources representative?</a:t>
            </a:r>
          </a:p>
        </p:txBody>
      </p:sp>
      <p:sp>
        <p:nvSpPr>
          <p:cNvPr id="13" name="TextBox 12">
            <a:extLst>
              <a:ext uri="{FF2B5EF4-FFF2-40B4-BE49-F238E27FC236}">
                <a16:creationId xmlns:a16="http://schemas.microsoft.com/office/drawing/2014/main" id="{C00A7C9C-AD4A-19C9-7BC3-BE0958103C81}"/>
              </a:ext>
            </a:extLst>
          </p:cNvPr>
          <p:cNvSpPr txBox="1"/>
          <p:nvPr/>
        </p:nvSpPr>
        <p:spPr>
          <a:xfrm>
            <a:off x="1964722" y="3605197"/>
            <a:ext cx="9168713" cy="1446550"/>
          </a:xfrm>
          <a:prstGeom prst="rect">
            <a:avLst/>
          </a:prstGeom>
          <a:noFill/>
        </p:spPr>
        <p:txBody>
          <a:bodyPr wrap="square" rtlCol="0">
            <a:spAutoFit/>
          </a:bodyPr>
          <a:lstStyle/>
          <a:p>
            <a:pPr marL="342900" indent="-342900">
              <a:buFont typeface="Wingdings" panose="05000000000000000000" pitchFamily="2" charset="2"/>
              <a:buChar char="Ø"/>
            </a:pPr>
            <a:r>
              <a:rPr lang="en-US" sz="2200" dirty="0">
                <a:latin typeface="Aptos Display" panose="020B0004020202020204" pitchFamily="34" charset="0"/>
              </a:rPr>
              <a:t>Does your organization have a whistleblower policy?</a:t>
            </a:r>
          </a:p>
          <a:p>
            <a:pPr marL="800100" lvl="1" indent="-342900">
              <a:buFont typeface="Arial" panose="020B0604020202020204" pitchFamily="34" charset="0"/>
              <a:buChar char="•"/>
            </a:pPr>
            <a:r>
              <a:rPr lang="en-US" sz="2200" dirty="0">
                <a:latin typeface="Aptos Display" panose="020B0004020202020204" pitchFamily="34" charset="0"/>
              </a:rPr>
              <a:t>Check the employee handbook to see if there is a system in place </a:t>
            </a:r>
            <a:r>
              <a:rPr lang="en-US" sz="2200">
                <a:latin typeface="Aptos Display" panose="020B0004020202020204" pitchFamily="34" charset="0"/>
              </a:rPr>
              <a:t>for voicing </a:t>
            </a:r>
            <a:r>
              <a:rPr lang="en-US" sz="2200" dirty="0">
                <a:latin typeface="Aptos Display" panose="020B0004020202020204" pitchFamily="34" charset="0"/>
              </a:rPr>
              <a:t>major concerns.</a:t>
            </a:r>
          </a:p>
          <a:p>
            <a:pPr marL="800100" lvl="1" indent="-342900">
              <a:buFont typeface="Wingdings" panose="05000000000000000000" pitchFamily="2" charset="2"/>
              <a:buChar char="Ø"/>
            </a:pPr>
            <a:endParaRPr lang="en-US" sz="2200" dirty="0">
              <a:latin typeface="Aptos Display" panose="020B0004020202020204" pitchFamily="34" charset="0"/>
            </a:endParaRPr>
          </a:p>
        </p:txBody>
      </p:sp>
    </p:spTree>
    <p:extLst>
      <p:ext uri="{BB962C8B-B14F-4D97-AF65-F5344CB8AC3E}">
        <p14:creationId xmlns:p14="http://schemas.microsoft.com/office/powerpoint/2010/main" val="246707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Self-advocacy</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
        <p:nvSpPr>
          <p:cNvPr id="3" name="TextBox 2">
            <a:extLst>
              <a:ext uri="{FF2B5EF4-FFF2-40B4-BE49-F238E27FC236}">
                <a16:creationId xmlns:a16="http://schemas.microsoft.com/office/drawing/2014/main" id="{89448245-5864-C76A-9422-09BE81B15091}"/>
              </a:ext>
            </a:extLst>
          </p:cNvPr>
          <p:cNvSpPr txBox="1"/>
          <p:nvPr/>
        </p:nvSpPr>
        <p:spPr>
          <a:xfrm>
            <a:off x="10322093" y="5840299"/>
            <a:ext cx="1612900" cy="307777"/>
          </a:xfrm>
          <a:prstGeom prst="rect">
            <a:avLst/>
          </a:prstGeom>
          <a:noFill/>
        </p:spPr>
        <p:txBody>
          <a:bodyPr wrap="square" rtlCol="0">
            <a:spAutoFit/>
          </a:bodyPr>
          <a:lstStyle/>
          <a:p>
            <a:r>
              <a:rPr lang="en-US" sz="1400" dirty="0"/>
              <a:t>(</a:t>
            </a:r>
            <a:r>
              <a:rPr lang="en-US" sz="1400" dirty="0" err="1"/>
              <a:t>Montañez</a:t>
            </a:r>
            <a:r>
              <a:rPr lang="en-US" sz="1400" dirty="0"/>
              <a:t>, 2021)</a:t>
            </a:r>
          </a:p>
        </p:txBody>
      </p:sp>
      <p:sp>
        <p:nvSpPr>
          <p:cNvPr id="5" name="TextBox 4">
            <a:extLst>
              <a:ext uri="{FF2B5EF4-FFF2-40B4-BE49-F238E27FC236}">
                <a16:creationId xmlns:a16="http://schemas.microsoft.com/office/drawing/2014/main" id="{3BCF203F-D6F7-C985-B8B0-01675DD053CE}"/>
              </a:ext>
            </a:extLst>
          </p:cNvPr>
          <p:cNvSpPr txBox="1"/>
          <p:nvPr/>
        </p:nvSpPr>
        <p:spPr>
          <a:xfrm>
            <a:off x="1036876" y="1471576"/>
            <a:ext cx="10577192" cy="1692771"/>
          </a:xfrm>
          <a:prstGeom prst="rect">
            <a:avLst/>
          </a:prstGeom>
          <a:noFill/>
        </p:spPr>
        <p:txBody>
          <a:bodyPr wrap="square" rtlCol="0">
            <a:spAutoFit/>
          </a:bodyPr>
          <a:lstStyle/>
          <a:p>
            <a:r>
              <a:rPr lang="en-US" dirty="0">
                <a:latin typeface="Aptos Display" panose="020B0004020202020204" pitchFamily="34" charset="0"/>
              </a:rPr>
              <a:t>Step 1 – Gain Clarity</a:t>
            </a:r>
          </a:p>
          <a:p>
            <a:pPr marL="1200150" lvl="2" indent="-285750">
              <a:buFont typeface="Arial" panose="020B0604020202020204" pitchFamily="34" charset="0"/>
              <a:buChar char="•"/>
            </a:pPr>
            <a:r>
              <a:rPr lang="en-US" dirty="0">
                <a:latin typeface="Aptos Display" panose="020B0004020202020204" pitchFamily="34" charset="0"/>
              </a:rPr>
              <a:t>You have identified a problem in the workplace or a difficult emotion within yourself, then:</a:t>
            </a:r>
          </a:p>
          <a:p>
            <a:pPr marL="1200150" lvl="2" indent="-285750">
              <a:buFont typeface="Arial" panose="020B0604020202020204" pitchFamily="34" charset="0"/>
              <a:buChar char="•"/>
            </a:pPr>
            <a:r>
              <a:rPr lang="en-US" dirty="0">
                <a:latin typeface="Aptos Display" panose="020B0004020202020204" pitchFamily="34" charset="0"/>
              </a:rPr>
              <a:t>Name the problem specifically</a:t>
            </a:r>
          </a:p>
          <a:p>
            <a:pPr lvl="4"/>
            <a:r>
              <a:rPr lang="en-US" sz="1600" i="1" dirty="0">
                <a:latin typeface="Aptos Display" panose="020B0004020202020204" pitchFamily="34" charset="0"/>
              </a:rPr>
              <a:t>“The vibes are off at work” versus “I don’t know how to remove myself from office gossip”</a:t>
            </a:r>
          </a:p>
          <a:p>
            <a:pPr lvl="4"/>
            <a:r>
              <a:rPr lang="en-US" sz="1600" i="1" dirty="0">
                <a:latin typeface="Aptos Display" panose="020B0004020202020204" pitchFamily="34" charset="0"/>
              </a:rPr>
              <a:t>“I don’t want to do that” versus “This task is outside of my job description”</a:t>
            </a:r>
          </a:p>
          <a:p>
            <a:pPr marL="1200150" lvl="2" indent="-285750">
              <a:buFont typeface="Arial" panose="020B0604020202020204" pitchFamily="34" charset="0"/>
              <a:buChar char="•"/>
            </a:pPr>
            <a:r>
              <a:rPr lang="en-US" dirty="0">
                <a:latin typeface="Aptos Display" panose="020B0004020202020204" pitchFamily="34" charset="0"/>
              </a:rPr>
              <a:t>Know your values, goals, and needs. If you are unclear, you will not be able to communicate clearly.</a:t>
            </a:r>
          </a:p>
        </p:txBody>
      </p:sp>
      <p:sp>
        <p:nvSpPr>
          <p:cNvPr id="12" name="TextBox 11">
            <a:extLst>
              <a:ext uri="{FF2B5EF4-FFF2-40B4-BE49-F238E27FC236}">
                <a16:creationId xmlns:a16="http://schemas.microsoft.com/office/drawing/2014/main" id="{354A6A97-31ED-7428-0C3E-33529F25B743}"/>
              </a:ext>
            </a:extLst>
          </p:cNvPr>
          <p:cNvSpPr txBox="1"/>
          <p:nvPr/>
        </p:nvSpPr>
        <p:spPr>
          <a:xfrm>
            <a:off x="1084855" y="998441"/>
            <a:ext cx="7881345" cy="430887"/>
          </a:xfrm>
          <a:prstGeom prst="rect">
            <a:avLst/>
          </a:prstGeom>
          <a:noFill/>
        </p:spPr>
        <p:txBody>
          <a:bodyPr wrap="square" rtlCol="0">
            <a:spAutoFit/>
          </a:bodyPr>
          <a:lstStyle/>
          <a:p>
            <a:r>
              <a:rPr lang="en-US" sz="2200" b="1" dirty="0">
                <a:latin typeface="Aptos Display" panose="020B0004020202020204" pitchFamily="34" charset="0"/>
              </a:rPr>
              <a:t>How do I speak up for myself?</a:t>
            </a:r>
          </a:p>
        </p:txBody>
      </p:sp>
      <p:sp>
        <p:nvSpPr>
          <p:cNvPr id="13" name="TextBox 12">
            <a:extLst>
              <a:ext uri="{FF2B5EF4-FFF2-40B4-BE49-F238E27FC236}">
                <a16:creationId xmlns:a16="http://schemas.microsoft.com/office/drawing/2014/main" id="{AF358DD0-1A90-CC67-BA1B-DAA2724D336C}"/>
              </a:ext>
            </a:extLst>
          </p:cNvPr>
          <p:cNvSpPr txBox="1"/>
          <p:nvPr/>
        </p:nvSpPr>
        <p:spPr>
          <a:xfrm>
            <a:off x="1084855" y="3120395"/>
            <a:ext cx="10184828" cy="1692771"/>
          </a:xfrm>
          <a:prstGeom prst="rect">
            <a:avLst/>
          </a:prstGeom>
          <a:noFill/>
        </p:spPr>
        <p:txBody>
          <a:bodyPr wrap="square" rtlCol="0">
            <a:spAutoFit/>
          </a:bodyPr>
          <a:lstStyle/>
          <a:p>
            <a:r>
              <a:rPr lang="en-US" dirty="0">
                <a:latin typeface="Aptos Display" panose="020B0004020202020204" pitchFamily="34" charset="0"/>
              </a:rPr>
              <a:t>Step 2 – Communicate Effectively</a:t>
            </a:r>
          </a:p>
          <a:p>
            <a:pPr marL="1200150" lvl="2" indent="-285750">
              <a:buFont typeface="Arial" panose="020B0604020202020204" pitchFamily="34" charset="0"/>
              <a:buChar char="•"/>
            </a:pPr>
            <a:r>
              <a:rPr lang="en-US" dirty="0">
                <a:latin typeface="Aptos Display" panose="020B0004020202020204" pitchFamily="34" charset="0"/>
              </a:rPr>
              <a:t>Assertive, respectful communication with the correct person</a:t>
            </a:r>
            <a:endParaRPr lang="en-US" dirty="0">
              <a:highlight>
                <a:srgbClr val="FFFF00"/>
              </a:highlight>
              <a:latin typeface="Aptos Display" panose="020B0004020202020204" pitchFamily="34" charset="0"/>
            </a:endParaRPr>
          </a:p>
          <a:p>
            <a:pPr marL="1200150" lvl="2" indent="-285750">
              <a:buFont typeface="Arial" panose="020B0604020202020204" pitchFamily="34" charset="0"/>
              <a:buChar char="•"/>
            </a:pPr>
            <a:r>
              <a:rPr lang="en-US" dirty="0">
                <a:latin typeface="Aptos Display" panose="020B0004020202020204" pitchFamily="34" charset="0"/>
              </a:rPr>
              <a:t>Document the conversation</a:t>
            </a:r>
          </a:p>
          <a:p>
            <a:pPr marL="1657350" lvl="3" indent="-285750">
              <a:buFont typeface="Arial" panose="020B0604020202020204" pitchFamily="34" charset="0"/>
              <a:buChar char="•"/>
            </a:pPr>
            <a:r>
              <a:rPr lang="en-US" dirty="0">
                <a:latin typeface="Aptos Display" panose="020B0004020202020204" pitchFamily="34" charset="0"/>
              </a:rPr>
              <a:t>Send a follow-up email or the conversation never happened</a:t>
            </a:r>
          </a:p>
          <a:p>
            <a:pPr lvl="4"/>
            <a:r>
              <a:rPr lang="en-US" sz="1600" i="1" dirty="0">
                <a:latin typeface="Aptos Display" panose="020B0004020202020204" pitchFamily="34" charset="0"/>
              </a:rPr>
              <a:t>“Thank you for your time today to discuss my concerns about...</a:t>
            </a:r>
          </a:p>
          <a:p>
            <a:pPr lvl="4"/>
            <a:r>
              <a:rPr lang="en-US" sz="1600" i="1" dirty="0">
                <a:latin typeface="Aptos Display" panose="020B0004020202020204" pitchFamily="34" charset="0"/>
              </a:rPr>
              <a:t>It is my understanding that the next steps are….”</a:t>
            </a:r>
          </a:p>
        </p:txBody>
      </p:sp>
      <p:sp>
        <p:nvSpPr>
          <p:cNvPr id="14" name="TextBox 13">
            <a:extLst>
              <a:ext uri="{FF2B5EF4-FFF2-40B4-BE49-F238E27FC236}">
                <a16:creationId xmlns:a16="http://schemas.microsoft.com/office/drawing/2014/main" id="{17DF1BEE-BF67-1632-D512-5B4AB3335AE3}"/>
              </a:ext>
            </a:extLst>
          </p:cNvPr>
          <p:cNvSpPr txBox="1"/>
          <p:nvPr/>
        </p:nvSpPr>
        <p:spPr>
          <a:xfrm>
            <a:off x="1084855" y="4813166"/>
            <a:ext cx="9666690" cy="1200329"/>
          </a:xfrm>
          <a:prstGeom prst="rect">
            <a:avLst/>
          </a:prstGeom>
          <a:noFill/>
        </p:spPr>
        <p:txBody>
          <a:bodyPr wrap="square" rtlCol="0">
            <a:spAutoFit/>
          </a:bodyPr>
          <a:lstStyle/>
          <a:p>
            <a:r>
              <a:rPr lang="en-US" dirty="0">
                <a:latin typeface="Aptos Display" panose="020B0004020202020204" pitchFamily="34" charset="0"/>
              </a:rPr>
              <a:t>Step 3 – Embrace Solutions</a:t>
            </a:r>
          </a:p>
          <a:p>
            <a:pPr marL="1200150" lvl="2" indent="-285750">
              <a:buFont typeface="Arial" panose="020B0604020202020204" pitchFamily="34" charset="0"/>
              <a:buChar char="•"/>
            </a:pPr>
            <a:r>
              <a:rPr lang="en-US" dirty="0">
                <a:latin typeface="Aptos Display" panose="020B0004020202020204" pitchFamily="34" charset="0"/>
              </a:rPr>
              <a:t>Prepare ideas to solve the problem and/or be willing to collaborate to find solutions</a:t>
            </a:r>
          </a:p>
          <a:p>
            <a:pPr marL="1200150" lvl="2" indent="-285750">
              <a:buFont typeface="Arial" panose="020B0604020202020204" pitchFamily="34" charset="0"/>
              <a:buChar char="•"/>
            </a:pPr>
            <a:r>
              <a:rPr lang="en-US" dirty="0">
                <a:latin typeface="Aptos Display" panose="020B0004020202020204" pitchFamily="34" charset="0"/>
              </a:rPr>
              <a:t>Prepare yourself to adapt to new circumstances</a:t>
            </a:r>
          </a:p>
          <a:p>
            <a:pPr marL="1200150" lvl="2" indent="-285750">
              <a:buFont typeface="Arial" panose="020B0604020202020204" pitchFamily="34" charset="0"/>
              <a:buChar char="•"/>
            </a:pPr>
            <a:r>
              <a:rPr lang="en-US" dirty="0">
                <a:latin typeface="Aptos Display" panose="020B0004020202020204" pitchFamily="34" charset="0"/>
              </a:rPr>
              <a:t>Re-evaluate your goals as needed</a:t>
            </a:r>
          </a:p>
        </p:txBody>
      </p:sp>
    </p:spTree>
    <p:extLst>
      <p:ext uri="{BB962C8B-B14F-4D97-AF65-F5344CB8AC3E}">
        <p14:creationId xmlns:p14="http://schemas.microsoft.com/office/powerpoint/2010/main" val="229265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graphicFrame>
        <p:nvGraphicFramePr>
          <p:cNvPr id="5" name="Table 4">
            <a:extLst>
              <a:ext uri="{FF2B5EF4-FFF2-40B4-BE49-F238E27FC236}">
                <a16:creationId xmlns:a16="http://schemas.microsoft.com/office/drawing/2014/main" id="{5CD68B63-821D-84AB-692A-137136F4C42E}"/>
              </a:ext>
            </a:extLst>
          </p:cNvPr>
          <p:cNvGraphicFramePr>
            <a:graphicFrameLocks noGrp="1"/>
          </p:cNvGraphicFramePr>
          <p:nvPr>
            <p:extLst>
              <p:ext uri="{D42A27DB-BD31-4B8C-83A1-F6EECF244321}">
                <p14:modId xmlns:p14="http://schemas.microsoft.com/office/powerpoint/2010/main" val="2815264182"/>
              </p:ext>
            </p:extLst>
          </p:nvPr>
        </p:nvGraphicFramePr>
        <p:xfrm>
          <a:off x="505326" y="742635"/>
          <a:ext cx="11181348" cy="5290428"/>
        </p:xfrm>
        <a:graphic>
          <a:graphicData uri="http://schemas.openxmlformats.org/drawingml/2006/table">
            <a:tbl>
              <a:tblPr firstRow="1" firstCol="1" bandRow="1">
                <a:tableStyleId>{5C22544A-7EE6-4342-B048-85BDC9FD1C3A}</a:tableStyleId>
              </a:tblPr>
              <a:tblGrid>
                <a:gridCol w="1588169">
                  <a:extLst>
                    <a:ext uri="{9D8B030D-6E8A-4147-A177-3AD203B41FA5}">
                      <a16:colId xmlns:a16="http://schemas.microsoft.com/office/drawing/2014/main" val="4057951949"/>
                    </a:ext>
                  </a:extLst>
                </a:gridCol>
                <a:gridCol w="2464096">
                  <a:extLst>
                    <a:ext uri="{9D8B030D-6E8A-4147-A177-3AD203B41FA5}">
                      <a16:colId xmlns:a16="http://schemas.microsoft.com/office/drawing/2014/main" val="3194249362"/>
                    </a:ext>
                  </a:extLst>
                </a:gridCol>
                <a:gridCol w="2605209">
                  <a:extLst>
                    <a:ext uri="{9D8B030D-6E8A-4147-A177-3AD203B41FA5}">
                      <a16:colId xmlns:a16="http://schemas.microsoft.com/office/drawing/2014/main" val="1074226420"/>
                    </a:ext>
                  </a:extLst>
                </a:gridCol>
                <a:gridCol w="2173705">
                  <a:extLst>
                    <a:ext uri="{9D8B030D-6E8A-4147-A177-3AD203B41FA5}">
                      <a16:colId xmlns:a16="http://schemas.microsoft.com/office/drawing/2014/main" val="3431933469"/>
                    </a:ext>
                  </a:extLst>
                </a:gridCol>
                <a:gridCol w="2350169">
                  <a:extLst>
                    <a:ext uri="{9D8B030D-6E8A-4147-A177-3AD203B41FA5}">
                      <a16:colId xmlns:a16="http://schemas.microsoft.com/office/drawing/2014/main" val="3679347595"/>
                    </a:ext>
                  </a:extLst>
                </a:gridCol>
              </a:tblGrid>
              <a:tr h="237092">
                <a:tc>
                  <a:txBody>
                    <a:bodyPr/>
                    <a:lstStyle/>
                    <a:p>
                      <a:pPr algn="ctr"/>
                      <a:endParaRPr lang="en-US" sz="320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rPr>
                        <a:t>Passive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Passive-Aggressive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Aggressive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Assertive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29117"/>
                  </a:ext>
                </a:extLst>
              </a:tr>
              <a:tr h="687948">
                <a:tc>
                  <a:txBody>
                    <a:bodyPr/>
                    <a:lstStyle/>
                    <a:p>
                      <a:r>
                        <a:rPr lang="en-US" dirty="0"/>
                        <a:t>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6FB1CB"/>
                    </a:solidFill>
                  </a:tcPr>
                </a:tc>
                <a:tc>
                  <a:txBody>
                    <a:bodyPr/>
                    <a:lstStyle/>
                    <a:p>
                      <a:r>
                        <a:rPr lang="en-US" sz="1600" dirty="0"/>
                        <a:t>The other person’s needs are the priority.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Neither person’s needs are met.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Your own needs are the priority.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Needs are equal.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218827"/>
                  </a:ext>
                </a:extLst>
              </a:tr>
              <a:tr h="687948">
                <a:tc>
                  <a:txBody>
                    <a:bodyPr/>
                    <a:lstStyle/>
                    <a:p>
                      <a:r>
                        <a:rPr lang="en-US" dirty="0"/>
                        <a:t>Positive</a:t>
                      </a:r>
                    </a:p>
                    <a:p>
                      <a:r>
                        <a:rPr lang="en-US" dirty="0"/>
                        <a:t>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6FB1CB"/>
                    </a:solidFill>
                  </a:tcPr>
                </a:tc>
                <a:tc>
                  <a:txBody>
                    <a:bodyPr/>
                    <a:lstStyle/>
                    <a:p>
                      <a:r>
                        <a:rPr lang="en-US" sz="1600" dirty="0"/>
                        <a:t>Respectful</a:t>
                      </a:r>
                    </a:p>
                    <a:p>
                      <a:r>
                        <a:rPr lang="en-US" sz="1600" dirty="0"/>
                        <a:t>Appropriate</a:t>
                      </a:r>
                    </a:p>
                    <a:p>
                      <a:r>
                        <a:rPr lang="en-US" sz="1600" dirty="0"/>
                        <a:t>Can be safer when conflict may escalate to violence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600" dirty="0"/>
                        <a:t>Honest</a:t>
                      </a:r>
                    </a:p>
                    <a:p>
                      <a:r>
                        <a:rPr lang="en-US" sz="1600" dirty="0"/>
                        <a:t>Direct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600" dirty="0"/>
                        <a:t>Honest</a:t>
                      </a:r>
                    </a:p>
                    <a:p>
                      <a:r>
                        <a:rPr lang="en-US" sz="1600" dirty="0"/>
                        <a:t>Direct</a:t>
                      </a:r>
                    </a:p>
                    <a:p>
                      <a:r>
                        <a:rPr lang="en-US" sz="1600" dirty="0"/>
                        <a:t>Respectful</a:t>
                      </a:r>
                    </a:p>
                    <a:p>
                      <a:r>
                        <a:rPr lang="en-US" sz="1600" dirty="0"/>
                        <a:t>Appropriate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20322752"/>
                  </a:ext>
                </a:extLst>
              </a:tr>
              <a:tr h="687948">
                <a:tc>
                  <a:txBody>
                    <a:bodyPr/>
                    <a:lstStyle/>
                    <a:p>
                      <a:r>
                        <a:rPr lang="en-US" dirty="0"/>
                        <a:t>Negative</a:t>
                      </a:r>
                    </a:p>
                    <a:p>
                      <a:r>
                        <a:rPr lang="en-US" dirty="0"/>
                        <a:t>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6FB1CB"/>
                    </a:solidFill>
                  </a:tcPr>
                </a:tc>
                <a:tc>
                  <a:txBody>
                    <a:bodyPr/>
                    <a:lstStyle/>
                    <a:p>
                      <a:r>
                        <a:rPr lang="en-US" sz="1600" dirty="0"/>
                        <a:t>Dishonest</a:t>
                      </a:r>
                    </a:p>
                    <a:p>
                      <a:r>
                        <a:rPr lang="en-US" sz="1600" dirty="0"/>
                        <a:t>Indirect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3C2"/>
                    </a:solidFill>
                  </a:tcPr>
                </a:tc>
                <a:tc>
                  <a:txBody>
                    <a:bodyPr/>
                    <a:lstStyle/>
                    <a:p>
                      <a:r>
                        <a:rPr lang="en-US" sz="1600" dirty="0"/>
                        <a:t>Disrespectful</a:t>
                      </a:r>
                    </a:p>
                    <a:p>
                      <a:r>
                        <a:rPr lang="en-US" sz="1600" dirty="0"/>
                        <a:t>Inappropriate</a:t>
                      </a:r>
                    </a:p>
                    <a:p>
                      <a:r>
                        <a:rPr lang="en-US" sz="1600" dirty="0"/>
                        <a:t>Dishonest, Indirect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3C2"/>
                    </a:solidFill>
                  </a:tcPr>
                </a:tc>
                <a:tc>
                  <a:txBody>
                    <a:bodyPr/>
                    <a:lstStyle/>
                    <a:p>
                      <a:r>
                        <a:rPr lang="en-US" sz="1600" dirty="0"/>
                        <a:t>Disrespectful</a:t>
                      </a:r>
                    </a:p>
                    <a:p>
                      <a:r>
                        <a:rPr lang="en-US" sz="1600" dirty="0"/>
                        <a:t>Inappropriate</a:t>
                      </a:r>
                    </a:p>
                    <a:p>
                      <a:r>
                        <a:rPr lang="en-US" sz="1600" dirty="0"/>
                        <a:t>Ignores the rights and ideas of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3C2"/>
                    </a:solidFill>
                  </a:tcPr>
                </a:tc>
                <a:tc>
                  <a:txBody>
                    <a:bodyPr/>
                    <a:lstStyle/>
                    <a:p>
                      <a:r>
                        <a:rPr lang="en-US" sz="1600" dirty="0"/>
                        <a:t>May not be effective when someone threatens your safety.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3C2"/>
                    </a:solidFill>
                  </a:tcPr>
                </a:tc>
                <a:extLst>
                  <a:ext uri="{0D108BD9-81ED-4DB2-BD59-A6C34878D82A}">
                    <a16:rowId xmlns:a16="http://schemas.microsoft.com/office/drawing/2014/main" val="2838717267"/>
                  </a:ext>
                </a:extLst>
              </a:tr>
              <a:tr h="687948">
                <a:tc>
                  <a:txBody>
                    <a:bodyPr/>
                    <a:lstStyle/>
                    <a:p>
                      <a:r>
                        <a:rPr lang="en-US" dirty="0"/>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6FB1CB"/>
                    </a:solidFill>
                  </a:tcPr>
                </a:tc>
                <a:tc>
                  <a:txBody>
                    <a:bodyPr/>
                    <a:lstStyle/>
                    <a:p>
                      <a:r>
                        <a:rPr lang="en-US" sz="1600" dirty="0"/>
                        <a:t>Often leads to misunderstanding and built-up anger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Limited consideration for the rights, needs, and feelings of others, manipulative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Often alienates and hurts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May be misinterpreted as aggressive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9031965"/>
                  </a:ext>
                </a:extLst>
              </a:tr>
              <a:tr h="687948">
                <a:tc>
                  <a:txBody>
                    <a:bodyPr/>
                    <a:lstStyle/>
                    <a:p>
                      <a:r>
                        <a:rPr lang="en-US" dirty="0"/>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FB1CB"/>
                    </a:solidFill>
                  </a:tcPr>
                </a:tc>
                <a:tc>
                  <a:txBody>
                    <a:bodyPr/>
                    <a:lstStyle/>
                    <a:p>
                      <a:r>
                        <a:rPr lang="en-US" sz="1600" dirty="0"/>
                        <a:t>“I’m ok with whatever you want to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Giving the silent treatment, sarcasm, spreading rumors, sabotaging another person’s efforts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“This is what we’re doing” or “Get over it”</a:t>
                      </a:r>
                    </a:p>
                    <a:p>
                      <a:r>
                        <a:rPr lang="en-US" sz="1600" dirty="0"/>
                        <a:t>Aggressive body language/posture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“I feel” and “I need” statements, eye contact, relaxed body language gestures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5069723"/>
                  </a:ext>
                </a:extLst>
              </a:tr>
            </a:tbl>
          </a:graphicData>
        </a:graphic>
      </p:graphicFrame>
      <p:sp>
        <p:nvSpPr>
          <p:cNvPr id="12" name="TextBox 11">
            <a:extLst>
              <a:ext uri="{FF2B5EF4-FFF2-40B4-BE49-F238E27FC236}">
                <a16:creationId xmlns:a16="http://schemas.microsoft.com/office/drawing/2014/main" id="{7E89C6AC-B6A3-300F-646E-2B0AD8FD5FAC}"/>
              </a:ext>
            </a:extLst>
          </p:cNvPr>
          <p:cNvSpPr txBox="1"/>
          <p:nvPr/>
        </p:nvSpPr>
        <p:spPr>
          <a:xfrm>
            <a:off x="9260756" y="6033063"/>
            <a:ext cx="2674237" cy="276999"/>
          </a:xfrm>
          <a:prstGeom prst="rect">
            <a:avLst/>
          </a:prstGeom>
          <a:noFill/>
        </p:spPr>
        <p:txBody>
          <a:bodyPr wrap="square" rtlCol="0">
            <a:spAutoFit/>
          </a:bodyPr>
          <a:lstStyle/>
          <a:p>
            <a:r>
              <a:rPr lang="en-US" sz="1200" dirty="0"/>
              <a:t>(adapted from Cornell Health, 2019)</a:t>
            </a:r>
          </a:p>
        </p:txBody>
      </p:sp>
      <p:sp>
        <p:nvSpPr>
          <p:cNvPr id="13" name="TextBox 12">
            <a:extLst>
              <a:ext uri="{FF2B5EF4-FFF2-40B4-BE49-F238E27FC236}">
                <a16:creationId xmlns:a16="http://schemas.microsoft.com/office/drawing/2014/main" id="{F247521A-26CE-3D9A-295E-D19713F659CD}"/>
              </a:ext>
            </a:extLst>
          </p:cNvPr>
          <p:cNvSpPr txBox="1"/>
          <p:nvPr/>
        </p:nvSpPr>
        <p:spPr>
          <a:xfrm>
            <a:off x="3673642" y="34749"/>
            <a:ext cx="5157694" cy="707886"/>
          </a:xfrm>
          <a:prstGeom prst="rect">
            <a:avLst/>
          </a:prstGeom>
          <a:noFill/>
        </p:spPr>
        <p:txBody>
          <a:bodyPr wrap="none" rtlCol="0">
            <a:spAutoFit/>
          </a:bodyPr>
          <a:lstStyle/>
          <a:p>
            <a:r>
              <a:rPr lang="en-US" sz="4000" b="1" dirty="0">
                <a:latin typeface="Aptos Display" panose="020B0004020202020204" pitchFamily="34" charset="0"/>
              </a:rPr>
              <a:t>Communication Styles</a:t>
            </a:r>
          </a:p>
        </p:txBody>
      </p:sp>
      <p:pic>
        <p:nvPicPr>
          <p:cNvPr id="15" name="Graphic 14" descr="Smiling face outline with solid fill">
            <a:extLst>
              <a:ext uri="{FF2B5EF4-FFF2-40B4-BE49-F238E27FC236}">
                <a16:creationId xmlns:a16="http://schemas.microsoft.com/office/drawing/2014/main" id="{23AB9EE7-E987-5D4D-8BCF-5D255002E1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4632711" y="2053495"/>
            <a:ext cx="488788" cy="488788"/>
          </a:xfrm>
          <a:prstGeom prst="rect">
            <a:avLst/>
          </a:prstGeom>
        </p:spPr>
      </p:pic>
    </p:spTree>
    <p:extLst>
      <p:ext uri="{BB962C8B-B14F-4D97-AF65-F5344CB8AC3E}">
        <p14:creationId xmlns:p14="http://schemas.microsoft.com/office/powerpoint/2010/main" val="4104789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Additional Tips </a:t>
            </a:r>
            <a:r>
              <a:rPr lang="en-US" sz="4000" b="1">
                <a:latin typeface="Aptos Display" panose="020B0004020202020204" pitchFamily="34" charset="0"/>
              </a:rPr>
              <a:t>for Self-advocacy</a:t>
            </a:r>
            <a:endParaRPr lang="en-US" sz="4000" b="1" dirty="0">
              <a:latin typeface="Aptos Display" panose="020B0004020202020204" pitchFamily="34" charset="0"/>
            </a:endParaRP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
        <p:nvSpPr>
          <p:cNvPr id="3" name="TextBox 2">
            <a:extLst>
              <a:ext uri="{FF2B5EF4-FFF2-40B4-BE49-F238E27FC236}">
                <a16:creationId xmlns:a16="http://schemas.microsoft.com/office/drawing/2014/main" id="{89448245-5864-C76A-9422-09BE81B15091}"/>
              </a:ext>
            </a:extLst>
          </p:cNvPr>
          <p:cNvSpPr txBox="1"/>
          <p:nvPr/>
        </p:nvSpPr>
        <p:spPr>
          <a:xfrm>
            <a:off x="10322093" y="5840299"/>
            <a:ext cx="1612900" cy="307777"/>
          </a:xfrm>
          <a:prstGeom prst="rect">
            <a:avLst/>
          </a:prstGeom>
          <a:noFill/>
        </p:spPr>
        <p:txBody>
          <a:bodyPr wrap="square" rtlCol="0">
            <a:spAutoFit/>
          </a:bodyPr>
          <a:lstStyle/>
          <a:p>
            <a:r>
              <a:rPr lang="en-US" sz="1400" dirty="0"/>
              <a:t>(</a:t>
            </a:r>
            <a:r>
              <a:rPr lang="en-US" sz="1400" dirty="0" err="1"/>
              <a:t>Montañez</a:t>
            </a:r>
            <a:r>
              <a:rPr lang="en-US" sz="1400" dirty="0"/>
              <a:t>, 2021)</a:t>
            </a:r>
          </a:p>
        </p:txBody>
      </p:sp>
      <p:grpSp>
        <p:nvGrpSpPr>
          <p:cNvPr id="19" name="Group 18">
            <a:extLst>
              <a:ext uri="{FF2B5EF4-FFF2-40B4-BE49-F238E27FC236}">
                <a16:creationId xmlns:a16="http://schemas.microsoft.com/office/drawing/2014/main" id="{30410008-325F-1B20-AB99-3540A9050538}"/>
              </a:ext>
            </a:extLst>
          </p:cNvPr>
          <p:cNvGrpSpPr/>
          <p:nvPr/>
        </p:nvGrpSpPr>
        <p:grpSpPr>
          <a:xfrm>
            <a:off x="1262655" y="1192240"/>
            <a:ext cx="10212500" cy="1292662"/>
            <a:chOff x="1262655" y="1806022"/>
            <a:chExt cx="10212500" cy="1292662"/>
          </a:xfrm>
        </p:grpSpPr>
        <p:sp>
          <p:nvSpPr>
            <p:cNvPr id="5" name="TextBox 4">
              <a:extLst>
                <a:ext uri="{FF2B5EF4-FFF2-40B4-BE49-F238E27FC236}">
                  <a16:creationId xmlns:a16="http://schemas.microsoft.com/office/drawing/2014/main" id="{3BCF203F-D6F7-C985-B8B0-01675DD053CE}"/>
                </a:ext>
              </a:extLst>
            </p:cNvPr>
            <p:cNvSpPr txBox="1"/>
            <p:nvPr/>
          </p:nvSpPr>
          <p:spPr>
            <a:xfrm>
              <a:off x="1808465" y="1806022"/>
              <a:ext cx="9666690" cy="1292662"/>
            </a:xfrm>
            <a:prstGeom prst="rect">
              <a:avLst/>
            </a:prstGeom>
            <a:noFill/>
          </p:spPr>
          <p:txBody>
            <a:bodyPr wrap="square" rtlCol="0">
              <a:spAutoFit/>
            </a:bodyPr>
            <a:lstStyle/>
            <a:p>
              <a:r>
                <a:rPr lang="en-US" dirty="0">
                  <a:latin typeface="Aptos Display" panose="020B0004020202020204" pitchFamily="34" charset="0"/>
                </a:rPr>
                <a:t>   </a:t>
              </a:r>
              <a:r>
                <a:rPr lang="en-US" sz="2400" dirty="0">
                  <a:latin typeface="Aptos Display" panose="020B0004020202020204" pitchFamily="34" charset="0"/>
                </a:rPr>
                <a:t>Develop your confidence.</a:t>
              </a:r>
            </a:p>
            <a:p>
              <a:pPr marL="1200150" lvl="2" indent="-285750">
                <a:buFont typeface="Arial" panose="020B0604020202020204" pitchFamily="34" charset="0"/>
                <a:buChar char="•"/>
              </a:pPr>
              <a:r>
                <a:rPr lang="en-US" dirty="0">
                  <a:latin typeface="Aptos Display" panose="020B0004020202020204" pitchFamily="34" charset="0"/>
                </a:rPr>
                <a:t>This is no easy task and there are no shortcuts</a:t>
              </a:r>
            </a:p>
            <a:p>
              <a:pPr marL="1200150" lvl="2" indent="-285750">
                <a:buFont typeface="Arial" panose="020B0604020202020204" pitchFamily="34" charset="0"/>
                <a:buChar char="•"/>
              </a:pPr>
              <a:r>
                <a:rPr lang="en-US" dirty="0">
                  <a:latin typeface="Aptos Display" panose="020B0004020202020204" pitchFamily="34" charset="0"/>
                </a:rPr>
                <a:t>Get to know yourself through self-reflection</a:t>
              </a:r>
            </a:p>
            <a:p>
              <a:pPr marL="1200150" lvl="2" indent="-285750">
                <a:buFont typeface="Arial" panose="020B0604020202020204" pitchFamily="34" charset="0"/>
                <a:buChar char="•"/>
              </a:pPr>
              <a:r>
                <a:rPr lang="en-US" dirty="0">
                  <a:latin typeface="Aptos Display" panose="020B0004020202020204" pitchFamily="34" charset="0"/>
                </a:rPr>
                <a:t>Be aware of your triggers</a:t>
              </a:r>
            </a:p>
          </p:txBody>
        </p:sp>
        <p:pic>
          <p:nvPicPr>
            <p:cNvPr id="18" name="Graphic 17" descr="Star outline">
              <a:extLst>
                <a:ext uri="{FF2B5EF4-FFF2-40B4-BE49-F238E27FC236}">
                  <a16:creationId xmlns:a16="http://schemas.microsoft.com/office/drawing/2014/main" id="{22C3D60C-4BCC-A342-EA04-D34FC3B55F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2655" y="1811709"/>
              <a:ext cx="594477" cy="594477"/>
            </a:xfrm>
            <a:prstGeom prst="rect">
              <a:avLst/>
            </a:prstGeom>
          </p:spPr>
        </p:pic>
      </p:grpSp>
      <p:grpSp>
        <p:nvGrpSpPr>
          <p:cNvPr id="20" name="Group 19">
            <a:extLst>
              <a:ext uri="{FF2B5EF4-FFF2-40B4-BE49-F238E27FC236}">
                <a16:creationId xmlns:a16="http://schemas.microsoft.com/office/drawing/2014/main" id="{03FB6F05-57CF-92C4-D57D-B1A66F61C949}"/>
              </a:ext>
            </a:extLst>
          </p:cNvPr>
          <p:cNvGrpSpPr/>
          <p:nvPr/>
        </p:nvGrpSpPr>
        <p:grpSpPr>
          <a:xfrm>
            <a:off x="1262655" y="2707638"/>
            <a:ext cx="10212500" cy="1292662"/>
            <a:chOff x="1262655" y="1806022"/>
            <a:chExt cx="10212500" cy="1292662"/>
          </a:xfrm>
        </p:grpSpPr>
        <p:sp>
          <p:nvSpPr>
            <p:cNvPr id="21" name="TextBox 20">
              <a:extLst>
                <a:ext uri="{FF2B5EF4-FFF2-40B4-BE49-F238E27FC236}">
                  <a16:creationId xmlns:a16="http://schemas.microsoft.com/office/drawing/2014/main" id="{325F6871-0D45-FFB2-2371-8B4A97AA8B0E}"/>
                </a:ext>
              </a:extLst>
            </p:cNvPr>
            <p:cNvSpPr txBox="1"/>
            <p:nvPr/>
          </p:nvSpPr>
          <p:spPr>
            <a:xfrm>
              <a:off x="1808465" y="1806022"/>
              <a:ext cx="9666690" cy="1292662"/>
            </a:xfrm>
            <a:prstGeom prst="rect">
              <a:avLst/>
            </a:prstGeom>
            <a:noFill/>
          </p:spPr>
          <p:txBody>
            <a:bodyPr wrap="square" rtlCol="0">
              <a:spAutoFit/>
            </a:bodyPr>
            <a:lstStyle/>
            <a:p>
              <a:r>
                <a:rPr lang="en-US" dirty="0">
                  <a:latin typeface="Aptos Display" panose="020B0004020202020204" pitchFamily="34" charset="0"/>
                </a:rPr>
                <a:t>   </a:t>
              </a:r>
              <a:r>
                <a:rPr lang="en-US" sz="2400" dirty="0">
                  <a:latin typeface="Aptos Display" panose="020B0004020202020204" pitchFamily="34" charset="0"/>
                </a:rPr>
                <a:t>Find your teachers.</a:t>
              </a:r>
            </a:p>
            <a:p>
              <a:pPr marL="1200150" lvl="2" indent="-285750">
                <a:buFont typeface="Arial" panose="020B0604020202020204" pitchFamily="34" charset="0"/>
                <a:buChar char="•"/>
              </a:pPr>
              <a:r>
                <a:rPr lang="en-US" dirty="0">
                  <a:latin typeface="Aptos Display" panose="020B0004020202020204" pitchFamily="34" charset="0"/>
                </a:rPr>
                <a:t>Who can you trust for advice and guidance?</a:t>
              </a:r>
            </a:p>
            <a:p>
              <a:pPr marL="1200150" lvl="2" indent="-285750">
                <a:buFont typeface="Arial" panose="020B0604020202020204" pitchFamily="34" charset="0"/>
                <a:buChar char="•"/>
              </a:pPr>
              <a:r>
                <a:rPr lang="en-US" dirty="0">
                  <a:latin typeface="Aptos Display" panose="020B0004020202020204" pitchFamily="34" charset="0"/>
                </a:rPr>
                <a:t>Willingness to learn from every person and every experience</a:t>
              </a:r>
            </a:p>
            <a:p>
              <a:pPr marL="1200150" lvl="2" indent="-285750">
                <a:buFont typeface="Arial" panose="020B0604020202020204" pitchFamily="34" charset="0"/>
                <a:buChar char="•"/>
              </a:pPr>
              <a:r>
                <a:rPr lang="en-US" dirty="0">
                  <a:latin typeface="Aptos Display" panose="020B0004020202020204" pitchFamily="34" charset="0"/>
                </a:rPr>
                <a:t>Ask for help</a:t>
              </a:r>
            </a:p>
          </p:txBody>
        </p:sp>
        <p:pic>
          <p:nvPicPr>
            <p:cNvPr id="22" name="Graphic 21" descr="Star outline">
              <a:extLst>
                <a:ext uri="{FF2B5EF4-FFF2-40B4-BE49-F238E27FC236}">
                  <a16:creationId xmlns:a16="http://schemas.microsoft.com/office/drawing/2014/main" id="{32E16F23-0AA9-29BC-4EC1-7C16DFAC18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2655" y="1811709"/>
              <a:ext cx="594477" cy="594477"/>
            </a:xfrm>
            <a:prstGeom prst="rect">
              <a:avLst/>
            </a:prstGeom>
          </p:spPr>
        </p:pic>
      </p:grpSp>
      <p:grpSp>
        <p:nvGrpSpPr>
          <p:cNvPr id="23" name="Group 22">
            <a:extLst>
              <a:ext uri="{FF2B5EF4-FFF2-40B4-BE49-F238E27FC236}">
                <a16:creationId xmlns:a16="http://schemas.microsoft.com/office/drawing/2014/main" id="{37CA1832-5CCC-6E3B-9779-B111DD84D710}"/>
              </a:ext>
            </a:extLst>
          </p:cNvPr>
          <p:cNvGrpSpPr/>
          <p:nvPr/>
        </p:nvGrpSpPr>
        <p:grpSpPr>
          <a:xfrm>
            <a:off x="1262655" y="4090413"/>
            <a:ext cx="10212500" cy="1846659"/>
            <a:chOff x="1262655" y="1806022"/>
            <a:chExt cx="10212500" cy="1846659"/>
          </a:xfrm>
        </p:grpSpPr>
        <p:sp>
          <p:nvSpPr>
            <p:cNvPr id="24" name="TextBox 23">
              <a:extLst>
                <a:ext uri="{FF2B5EF4-FFF2-40B4-BE49-F238E27FC236}">
                  <a16:creationId xmlns:a16="http://schemas.microsoft.com/office/drawing/2014/main" id="{D0DE02D5-052A-1035-D400-DA080AAC2FBA}"/>
                </a:ext>
              </a:extLst>
            </p:cNvPr>
            <p:cNvSpPr txBox="1"/>
            <p:nvPr/>
          </p:nvSpPr>
          <p:spPr>
            <a:xfrm>
              <a:off x="1808465" y="1806022"/>
              <a:ext cx="9666690" cy="1846659"/>
            </a:xfrm>
            <a:prstGeom prst="rect">
              <a:avLst/>
            </a:prstGeom>
            <a:noFill/>
          </p:spPr>
          <p:txBody>
            <a:bodyPr wrap="square" rtlCol="0">
              <a:spAutoFit/>
            </a:bodyPr>
            <a:lstStyle/>
            <a:p>
              <a:r>
                <a:rPr lang="en-US" dirty="0">
                  <a:latin typeface="Aptos Display" panose="020B0004020202020204" pitchFamily="34" charset="0"/>
                </a:rPr>
                <a:t>   </a:t>
              </a:r>
              <a:r>
                <a:rPr lang="en-US" sz="2400" dirty="0">
                  <a:latin typeface="Aptos Display" panose="020B0004020202020204" pitchFamily="34" charset="0"/>
                </a:rPr>
                <a:t>Manage expectations.</a:t>
              </a:r>
            </a:p>
            <a:p>
              <a:pPr marL="1200150" lvl="2" indent="-285750">
                <a:buFont typeface="Arial" panose="020B0604020202020204" pitchFamily="34" charset="0"/>
                <a:buChar char="•"/>
              </a:pPr>
              <a:r>
                <a:rPr lang="en-US" dirty="0">
                  <a:latin typeface="Aptos Display" panose="020B0004020202020204" pitchFamily="34" charset="0"/>
                </a:rPr>
                <a:t>Do you understand your role at work?</a:t>
              </a:r>
            </a:p>
            <a:p>
              <a:pPr marL="1200150" lvl="2" indent="-285750">
                <a:buFont typeface="Arial" panose="020B0604020202020204" pitchFamily="34" charset="0"/>
                <a:buChar char="•"/>
              </a:pPr>
              <a:r>
                <a:rPr lang="en-US" dirty="0">
                  <a:latin typeface="Aptos Display" panose="020B0004020202020204" pitchFamily="34" charset="0"/>
                </a:rPr>
                <a:t>Do you understand what your supervisor expects from you?</a:t>
              </a:r>
            </a:p>
            <a:p>
              <a:pPr marL="1200150" lvl="2" indent="-285750">
                <a:buFont typeface="Arial" panose="020B0604020202020204" pitchFamily="34" charset="0"/>
                <a:buChar char="•"/>
              </a:pPr>
              <a:r>
                <a:rPr lang="en-US" dirty="0">
                  <a:latin typeface="Aptos Display" panose="020B0004020202020204" pitchFamily="34" charset="0"/>
                </a:rPr>
                <a:t>Prepare for pushback and/or feedback</a:t>
              </a:r>
            </a:p>
            <a:p>
              <a:pPr marL="1657350" lvl="3" indent="-285750">
                <a:buFont typeface="Arial" panose="020B0604020202020204" pitchFamily="34" charset="0"/>
                <a:buChar char="•"/>
              </a:pPr>
              <a:r>
                <a:rPr lang="en-US" dirty="0">
                  <a:latin typeface="Aptos Display" panose="020B0004020202020204" pitchFamily="34" charset="0"/>
                </a:rPr>
                <a:t>Do not expect everything to be perfect after one conversation</a:t>
              </a:r>
            </a:p>
            <a:p>
              <a:pPr marL="1657350" lvl="3" indent="-285750">
                <a:buFont typeface="Arial" panose="020B0604020202020204" pitchFamily="34" charset="0"/>
                <a:buChar char="•"/>
              </a:pPr>
              <a:r>
                <a:rPr lang="en-US" dirty="0">
                  <a:latin typeface="Aptos Display" panose="020B0004020202020204" pitchFamily="34" charset="0"/>
                </a:rPr>
                <a:t>Do not expect the organization to change to meet your values</a:t>
              </a:r>
            </a:p>
          </p:txBody>
        </p:sp>
        <p:pic>
          <p:nvPicPr>
            <p:cNvPr id="25" name="Graphic 24" descr="Star outline">
              <a:extLst>
                <a:ext uri="{FF2B5EF4-FFF2-40B4-BE49-F238E27FC236}">
                  <a16:creationId xmlns:a16="http://schemas.microsoft.com/office/drawing/2014/main" id="{8726405A-9340-7633-41C1-74866F2C81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2655" y="1811709"/>
              <a:ext cx="594477" cy="594477"/>
            </a:xfrm>
            <a:prstGeom prst="rect">
              <a:avLst/>
            </a:prstGeom>
          </p:spPr>
        </p:pic>
      </p:grpSp>
    </p:spTree>
    <p:extLst>
      <p:ext uri="{BB962C8B-B14F-4D97-AF65-F5344CB8AC3E}">
        <p14:creationId xmlns:p14="http://schemas.microsoft.com/office/powerpoint/2010/main" val="262529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What is self-care?</a:t>
            </a:r>
          </a:p>
        </p:txBody>
      </p:sp>
      <p:sp>
        <p:nvSpPr>
          <p:cNvPr id="3" name="TextBox 2">
            <a:extLst>
              <a:ext uri="{FF2B5EF4-FFF2-40B4-BE49-F238E27FC236}">
                <a16:creationId xmlns:a16="http://schemas.microsoft.com/office/drawing/2014/main" id="{C48C9E60-1AC7-EEB8-B083-9EB028D07B80}"/>
              </a:ext>
            </a:extLst>
          </p:cNvPr>
          <p:cNvSpPr txBox="1"/>
          <p:nvPr/>
        </p:nvSpPr>
        <p:spPr>
          <a:xfrm>
            <a:off x="772614" y="1970786"/>
            <a:ext cx="10646772" cy="2179828"/>
          </a:xfrm>
          <a:prstGeom prst="rect">
            <a:avLst/>
          </a:prstGeom>
          <a:noFill/>
        </p:spPr>
        <p:txBody>
          <a:bodyPr wrap="square" rtlCol="0">
            <a:spAutoFit/>
          </a:bodyPr>
          <a:lstStyle/>
          <a:p>
            <a:pPr marR="0" lvl="0">
              <a:lnSpc>
                <a:spcPct val="115000"/>
              </a:lnSpc>
              <a:spcBef>
                <a:spcPts val="0"/>
              </a:spcBef>
              <a:spcAft>
                <a:spcPts val="0"/>
              </a:spcAft>
            </a:pPr>
            <a:r>
              <a:rPr lang="en-US" sz="2400" b="1" i="0" dirty="0">
                <a:effectLst/>
                <a:highlight>
                  <a:srgbClr val="FFFFFF"/>
                </a:highlight>
                <a:latin typeface="Arial" panose="020B0604020202020204" pitchFamily="34" charset="0"/>
                <a:cs typeface="Arial" panose="020B0604020202020204" pitchFamily="34" charset="0"/>
              </a:rPr>
              <a:t>Self-care means taking the time to do things that help you live well and improve both your physical health and mental health. This can help you manage stress, lower your risk of illness, and increase your energy. Even small acts of self-care in your daily life can have a big impact.</a:t>
            </a:r>
          </a:p>
          <a:p>
            <a:pPr marR="0" lvl="0" algn="ctr">
              <a:lnSpc>
                <a:spcPct val="115000"/>
              </a:lnSpc>
              <a:spcBef>
                <a:spcPts val="0"/>
              </a:spcBef>
              <a:spcAft>
                <a:spcPts val="0"/>
              </a:spcAft>
            </a:pPr>
            <a:r>
              <a:rPr lang="en-US" sz="2400" b="1" i="1" dirty="0">
                <a:highlight>
                  <a:srgbClr val="FFFFFF"/>
                </a:highlight>
                <a:latin typeface="Arial" panose="020B0604020202020204" pitchFamily="34" charset="0"/>
                <a:ea typeface="Arial" panose="020B0604020202020204" pitchFamily="34" charset="0"/>
                <a:cs typeface="Arial" panose="020B0604020202020204" pitchFamily="34" charset="0"/>
              </a:rPr>
              <a:t>-National Institute of Mental Health</a:t>
            </a:r>
            <a:endParaRPr lang="en-US" sz="2400" b="1" dirty="0">
              <a:latin typeface="Arial" panose="020B0604020202020204" pitchFamily="34" charset="0"/>
              <a:ea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Tree>
    <p:extLst>
      <p:ext uri="{BB962C8B-B14F-4D97-AF65-F5344CB8AC3E}">
        <p14:creationId xmlns:p14="http://schemas.microsoft.com/office/powerpoint/2010/main" val="2182901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Empowerment</a:t>
            </a:r>
          </a:p>
        </p:txBody>
      </p:sp>
      <p:sp>
        <p:nvSpPr>
          <p:cNvPr id="3" name="TextBox 2">
            <a:extLst>
              <a:ext uri="{FF2B5EF4-FFF2-40B4-BE49-F238E27FC236}">
                <a16:creationId xmlns:a16="http://schemas.microsoft.com/office/drawing/2014/main" id="{C48C9E60-1AC7-EEB8-B083-9EB028D07B80}"/>
              </a:ext>
            </a:extLst>
          </p:cNvPr>
          <p:cNvSpPr txBox="1"/>
          <p:nvPr/>
        </p:nvSpPr>
        <p:spPr>
          <a:xfrm>
            <a:off x="1553359" y="1872652"/>
            <a:ext cx="8237411" cy="2195024"/>
          </a:xfrm>
          <a:prstGeom prst="rect">
            <a:avLst/>
          </a:prstGeom>
          <a:noFill/>
        </p:spPr>
        <p:txBody>
          <a:bodyPr wrap="square" rtlCol="0">
            <a:spAutoFit/>
          </a:bodyPr>
          <a:lstStyle/>
          <a:p>
            <a:pPr marR="0" lvl="0">
              <a:lnSpc>
                <a:spcPct val="115000"/>
              </a:lnSpc>
              <a:spcBef>
                <a:spcPts val="0"/>
              </a:spcBef>
              <a:spcAft>
                <a:spcPts val="0"/>
              </a:spcAft>
            </a:pPr>
            <a:r>
              <a:rPr lang="en-US" sz="2400" b="1" u="none" strike="noStrike" dirty="0">
                <a:effectLst/>
                <a:latin typeface="Aptos Display" panose="020B0004020202020204" pitchFamily="34" charset="0"/>
                <a:ea typeface="Arial" panose="020B0604020202020204" pitchFamily="34" charset="0"/>
              </a:rPr>
              <a:t>Put the oxygen mask on yourself first.</a:t>
            </a:r>
          </a:p>
          <a:p>
            <a:pPr marR="0" lvl="0">
              <a:lnSpc>
                <a:spcPct val="115000"/>
              </a:lnSpc>
              <a:spcBef>
                <a:spcPts val="0"/>
              </a:spcBef>
              <a:spcAft>
                <a:spcPts val="0"/>
              </a:spcAft>
            </a:pPr>
            <a:endParaRPr lang="en-US" sz="2400" b="1" dirty="0">
              <a:latin typeface="Aptos Display" panose="020B0004020202020204" pitchFamily="34" charset="0"/>
              <a:ea typeface="Arial" panose="020B0604020202020204" pitchFamily="34" charset="0"/>
            </a:endParaRPr>
          </a:p>
          <a:p>
            <a:pPr marR="0" lvl="0">
              <a:lnSpc>
                <a:spcPct val="115000"/>
              </a:lnSpc>
              <a:spcBef>
                <a:spcPts val="0"/>
              </a:spcBef>
              <a:spcAft>
                <a:spcPts val="0"/>
              </a:spcAft>
            </a:pPr>
            <a:r>
              <a:rPr lang="en-US" sz="2400" b="1" u="none" strike="noStrike" dirty="0">
                <a:effectLst/>
                <a:latin typeface="Aptos Display" panose="020B0004020202020204" pitchFamily="34" charset="0"/>
                <a:ea typeface="Arial" panose="020B0604020202020204" pitchFamily="34" charset="0"/>
              </a:rPr>
              <a:t>I want you to have the best of me, not the rest of me.</a:t>
            </a:r>
          </a:p>
          <a:p>
            <a:pPr marR="0" lvl="0">
              <a:lnSpc>
                <a:spcPct val="115000"/>
              </a:lnSpc>
              <a:spcBef>
                <a:spcPts val="0"/>
              </a:spcBef>
              <a:spcAft>
                <a:spcPts val="0"/>
              </a:spcAft>
            </a:pPr>
            <a:endParaRPr lang="en-US" sz="2400" b="1" dirty="0">
              <a:latin typeface="Aptos Display" panose="020B0004020202020204" pitchFamily="34" charset="0"/>
              <a:ea typeface="Arial" panose="020B0604020202020204" pitchFamily="34" charset="0"/>
            </a:endParaRPr>
          </a:p>
          <a:p>
            <a:pPr marR="0" lvl="0">
              <a:lnSpc>
                <a:spcPct val="115000"/>
              </a:lnSpc>
              <a:spcBef>
                <a:spcPts val="0"/>
              </a:spcBef>
              <a:spcAft>
                <a:spcPts val="0"/>
              </a:spcAft>
            </a:pPr>
            <a:r>
              <a:rPr lang="en-US" sz="2400" b="1" u="none" strike="noStrike" dirty="0">
                <a:effectLst/>
                <a:latin typeface="Aptos Display" panose="020B0004020202020204" pitchFamily="34" charset="0"/>
                <a:ea typeface="Arial" panose="020B0604020202020204" pitchFamily="34" charset="0"/>
              </a:rPr>
              <a:t>Don’t set yourself on fire to keep others warm.</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Tree>
    <p:extLst>
      <p:ext uri="{BB962C8B-B14F-4D97-AF65-F5344CB8AC3E}">
        <p14:creationId xmlns:p14="http://schemas.microsoft.com/office/powerpoint/2010/main" val="88749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700675-DAC3-20AB-E007-5C022767DF9F}"/>
              </a:ext>
            </a:extLst>
          </p:cNvPr>
          <p:cNvSpPr/>
          <p:nvPr/>
        </p:nvSpPr>
        <p:spPr>
          <a:xfrm>
            <a:off x="1460810" y="1945887"/>
            <a:ext cx="9370666" cy="2966225"/>
          </a:xfrm>
          <a:prstGeom prst="rect">
            <a:avLst/>
          </a:prstGeom>
          <a:solidFill>
            <a:srgbClr val="6FB1CB"/>
          </a:solidFill>
          <a:ln>
            <a:solidFill>
              <a:srgbClr val="6FB1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Empowerment</a:t>
            </a:r>
          </a:p>
        </p:txBody>
      </p:sp>
      <p:sp>
        <p:nvSpPr>
          <p:cNvPr id="3" name="TextBox 2">
            <a:extLst>
              <a:ext uri="{FF2B5EF4-FFF2-40B4-BE49-F238E27FC236}">
                <a16:creationId xmlns:a16="http://schemas.microsoft.com/office/drawing/2014/main" id="{C48C9E60-1AC7-EEB8-B083-9EB028D07B80}"/>
              </a:ext>
            </a:extLst>
          </p:cNvPr>
          <p:cNvSpPr txBox="1"/>
          <p:nvPr/>
        </p:nvSpPr>
        <p:spPr>
          <a:xfrm>
            <a:off x="1598981" y="2052095"/>
            <a:ext cx="9094323" cy="2586542"/>
          </a:xfrm>
          <a:prstGeom prst="rect">
            <a:avLst/>
          </a:prstGeom>
          <a:noFill/>
        </p:spPr>
        <p:txBody>
          <a:bodyPr wrap="square" rtlCol="0">
            <a:spAutoFit/>
          </a:bodyPr>
          <a:lstStyle/>
          <a:p>
            <a:pPr marR="0" lvl="0" algn="ctr">
              <a:lnSpc>
                <a:spcPct val="115000"/>
              </a:lnSpc>
              <a:spcBef>
                <a:spcPts val="0"/>
              </a:spcBef>
              <a:spcAft>
                <a:spcPts val="0"/>
              </a:spcAft>
            </a:pPr>
            <a:r>
              <a:rPr lang="en-US" sz="3600" b="1" u="none" strike="noStrike" dirty="0">
                <a:solidFill>
                  <a:schemeClr val="bg1"/>
                </a:solidFill>
                <a:effectLst/>
                <a:latin typeface="Arial" panose="020B0604020202020204" pitchFamily="34" charset="0"/>
                <a:ea typeface="Arial" panose="020B0604020202020204" pitchFamily="34" charset="0"/>
              </a:rPr>
              <a:t>Work on the relationship with yourself.</a:t>
            </a:r>
          </a:p>
          <a:p>
            <a:pPr marR="0" lvl="0" algn="ctr">
              <a:lnSpc>
                <a:spcPct val="115000"/>
              </a:lnSpc>
              <a:spcBef>
                <a:spcPts val="0"/>
              </a:spcBef>
              <a:spcAft>
                <a:spcPts val="0"/>
              </a:spcAft>
            </a:pPr>
            <a:endParaRPr lang="en-US" sz="3600" b="1" u="none" strike="noStrike" dirty="0">
              <a:solidFill>
                <a:schemeClr val="bg1"/>
              </a:solidFill>
              <a:effectLst/>
              <a:latin typeface="Arial" panose="020B0604020202020204" pitchFamily="34" charset="0"/>
              <a:ea typeface="Arial" panose="020B0604020202020204" pitchFamily="34" charset="0"/>
            </a:endParaRPr>
          </a:p>
          <a:p>
            <a:pPr marR="0" lvl="0" algn="ctr">
              <a:lnSpc>
                <a:spcPct val="115000"/>
              </a:lnSpc>
              <a:spcBef>
                <a:spcPts val="0"/>
              </a:spcBef>
              <a:spcAft>
                <a:spcPts val="0"/>
              </a:spcAft>
            </a:pPr>
            <a:r>
              <a:rPr lang="en-US" sz="3600" b="1" u="none" strike="noStrike" dirty="0">
                <a:solidFill>
                  <a:schemeClr val="bg1"/>
                </a:solidFill>
                <a:effectLst/>
                <a:latin typeface="Arial" panose="020B0604020202020204" pitchFamily="34" charset="0"/>
                <a:ea typeface="Arial" panose="020B0604020202020204" pitchFamily="34" charset="0"/>
              </a:rPr>
              <a:t>It’s the longest relationship </a:t>
            </a:r>
          </a:p>
          <a:p>
            <a:pPr marR="0" lvl="0" algn="ctr">
              <a:lnSpc>
                <a:spcPct val="115000"/>
              </a:lnSpc>
              <a:spcBef>
                <a:spcPts val="0"/>
              </a:spcBef>
              <a:spcAft>
                <a:spcPts val="0"/>
              </a:spcAft>
            </a:pPr>
            <a:r>
              <a:rPr lang="en-US" sz="3600" b="1" u="none" strike="noStrike" dirty="0">
                <a:solidFill>
                  <a:schemeClr val="bg1"/>
                </a:solidFill>
                <a:effectLst/>
                <a:latin typeface="Arial" panose="020B0604020202020204" pitchFamily="34" charset="0"/>
                <a:ea typeface="Arial" panose="020B0604020202020204" pitchFamily="34" charset="0"/>
              </a:rPr>
              <a:t>you’re going to have.</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Tree>
    <p:extLst>
      <p:ext uri="{BB962C8B-B14F-4D97-AF65-F5344CB8AC3E}">
        <p14:creationId xmlns:p14="http://schemas.microsoft.com/office/powerpoint/2010/main" val="3430779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D61F-1064-0D84-9A95-843CF4F401EA}"/>
              </a:ext>
            </a:extLst>
          </p:cNvPr>
          <p:cNvSpPr>
            <a:spLocks noGrp="1"/>
          </p:cNvSpPr>
          <p:nvPr>
            <p:ph type="title"/>
          </p:nvPr>
        </p:nvSpPr>
        <p:spPr>
          <a:xfrm>
            <a:off x="2230507" y="106090"/>
            <a:ext cx="7003981" cy="427726"/>
          </a:xfrm>
        </p:spPr>
        <p:txBody>
          <a:bodyPr>
            <a:normAutofit/>
          </a:bodyPr>
          <a:lstStyle/>
          <a:p>
            <a:pPr algn="ctr"/>
            <a:r>
              <a:rPr lang="en-US" sz="2400" b="1" dirty="0">
                <a:latin typeface="Aptos Display" panose="020B0004020202020204" pitchFamily="34" charset="0"/>
              </a:rPr>
              <a:t>References</a:t>
            </a:r>
          </a:p>
        </p:txBody>
      </p:sp>
      <p:sp>
        <p:nvSpPr>
          <p:cNvPr id="4" name="TextBox 3">
            <a:extLst>
              <a:ext uri="{FF2B5EF4-FFF2-40B4-BE49-F238E27FC236}">
                <a16:creationId xmlns:a16="http://schemas.microsoft.com/office/drawing/2014/main" id="{FF47B1B8-98C7-62ED-C8F1-4AEAD7FDDD9B}"/>
              </a:ext>
            </a:extLst>
          </p:cNvPr>
          <p:cNvSpPr txBox="1"/>
          <p:nvPr/>
        </p:nvSpPr>
        <p:spPr>
          <a:xfrm>
            <a:off x="954157" y="444916"/>
            <a:ext cx="10081591" cy="6187848"/>
          </a:xfrm>
          <a:prstGeom prst="rect">
            <a:avLst/>
          </a:prstGeom>
          <a:noFill/>
        </p:spPr>
        <p:txBody>
          <a:bodyPr wrap="square" rtlCol="0">
            <a:spAutoFit/>
          </a:bodyPr>
          <a:lstStyle/>
          <a:p>
            <a:r>
              <a:rPr lang="en-US" sz="1000" dirty="0" err="1">
                <a:latin typeface="+mj-lt"/>
              </a:rPr>
              <a:t>Bassuk</a:t>
            </a:r>
            <a:r>
              <a:rPr lang="en-US" sz="1000" dirty="0">
                <a:latin typeface="+mj-lt"/>
              </a:rPr>
              <a:t>, E. L., Hanson, J., Greene, R. N., Richard, M. R., &amp; </a:t>
            </a:r>
            <a:r>
              <a:rPr lang="en-US" sz="1000" dirty="0" err="1">
                <a:latin typeface="+mj-lt"/>
              </a:rPr>
              <a:t>Laudet</a:t>
            </a:r>
            <a:r>
              <a:rPr lang="en-US" sz="1000" dirty="0">
                <a:latin typeface="+mj-lt"/>
              </a:rPr>
              <a:t>, A. (2016). Peer-delivered recovery support services for addictions in the United States: A systematic review. </a:t>
            </a:r>
            <a:r>
              <a:rPr lang="en-US" sz="1000" i="1" dirty="0">
                <a:latin typeface="+mj-lt"/>
              </a:rPr>
              <a:t>Journal of Substance Abuse Treatment</a:t>
            </a:r>
            <a:r>
              <a:rPr lang="en-US" sz="1000" dirty="0">
                <a:latin typeface="+mj-lt"/>
              </a:rPr>
              <a:t>, 63, 1–9. Retrieved April 30, 2024, from </a:t>
            </a:r>
            <a:r>
              <a:rPr lang="en-US" sz="1000" dirty="0">
                <a:latin typeface="+mj-lt"/>
                <a:hlinkClick r:id="rId2"/>
              </a:rPr>
              <a:t>https://www.jsatjournal.com/action/showPdf?pii=S0740-5472%2816%2900016-7</a:t>
            </a:r>
            <a:endParaRPr lang="en-US" sz="1000" dirty="0">
              <a:latin typeface="+mj-lt"/>
            </a:endParaRPr>
          </a:p>
          <a:p>
            <a:endParaRPr lang="en-US" sz="1000" dirty="0">
              <a:latin typeface="+mj-lt"/>
            </a:endParaRPr>
          </a:p>
          <a:p>
            <a:pPr marL="0" marR="0">
              <a:lnSpc>
                <a:spcPct val="107000"/>
              </a:lnSpc>
              <a:spcBef>
                <a:spcPts val="0"/>
              </a:spcBef>
              <a:spcAft>
                <a:spcPts val="0"/>
              </a:spcAft>
            </a:pPr>
            <a:r>
              <a:rPr lang="en-US" sz="1000" dirty="0"/>
              <a:t>Lisa D. Butler, Kelly A. Mercer, Katie McClain-</a:t>
            </a:r>
            <a:r>
              <a:rPr lang="en-US" sz="1000" dirty="0" err="1"/>
              <a:t>Meeder</a:t>
            </a:r>
            <a:r>
              <a:rPr lang="en-US" sz="1000" dirty="0"/>
              <a:t>, Dana M. Horne &amp; Melissa Dudley (2019) Six domains of self-care: Attending to the whole person, </a:t>
            </a:r>
            <a:r>
              <a:rPr lang="en-US" sz="1000" i="1" dirty="0"/>
              <a:t>Journal of Human Behavior in the Social Environment</a:t>
            </a:r>
            <a:r>
              <a:rPr lang="en-US" sz="1000" dirty="0"/>
              <a:t>, 29:1, 107-124, DOI: 10.1080/10911359.2018.1482483 </a:t>
            </a:r>
          </a:p>
          <a:p>
            <a:pPr marL="0" marR="0">
              <a:lnSpc>
                <a:spcPct val="107000"/>
              </a:lnSpc>
              <a:spcBef>
                <a:spcPts val="0"/>
              </a:spcBef>
              <a:spcAft>
                <a:spcPts val="0"/>
              </a:spcAft>
            </a:pPr>
            <a:endParaRPr lang="en-US" sz="10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a:effectLst/>
                <a:latin typeface="+mj-lt"/>
                <a:ea typeface="Calibri" panose="020F0502020204030204" pitchFamily="34" charset="0"/>
                <a:cs typeface="Times New Roman" panose="02020603050405020304" pitchFamily="18" charset="0"/>
              </a:rPr>
              <a:t>Cornell Health. (2019). Assertive Communication. </a:t>
            </a:r>
            <a:r>
              <a:rPr lang="en-US" sz="1000" i="1" kern="100" dirty="0">
                <a:latin typeface="+mj-lt"/>
                <a:ea typeface="Calibri" panose="020F0502020204030204" pitchFamily="34" charset="0"/>
                <a:cs typeface="Times New Roman" panose="02020603050405020304" pitchFamily="18" charset="0"/>
              </a:rPr>
              <a:t>Cornell University. </a:t>
            </a:r>
            <a:r>
              <a:rPr lang="en-US" sz="1000" kern="100" dirty="0">
                <a:latin typeface="+mj-lt"/>
                <a:ea typeface="Calibri" panose="020F0502020204030204" pitchFamily="34" charset="0"/>
                <a:cs typeface="Times New Roman" panose="02020603050405020304" pitchFamily="18" charset="0"/>
              </a:rPr>
              <a:t>Retrieved June 20, 2024 from </a:t>
            </a:r>
            <a:r>
              <a:rPr lang="en-US" sz="1000" kern="100" dirty="0">
                <a:effectLst/>
                <a:latin typeface="+mj-lt"/>
                <a:ea typeface="Calibri" panose="020F0502020204030204" pitchFamily="34" charset="0"/>
                <a:cs typeface="Times New Roman" panose="02020603050405020304" pitchFamily="18" charset="0"/>
                <a:hlinkClick r:id="rId3"/>
              </a:rPr>
              <a:t>https://health.cornell.edu/sites/health/files/pdf-library/assertive-communication-skills.pdf</a:t>
            </a:r>
            <a:r>
              <a:rPr lang="en-US" sz="1000" kern="100" dirty="0">
                <a:effectLst/>
                <a:latin typeface="+mj-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000" kern="100" dirty="0">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a:effectLst/>
                <a:latin typeface="+mj-lt"/>
                <a:ea typeface="Calibri" panose="020F0502020204030204" pitchFamily="34" charset="0"/>
                <a:cs typeface="Times New Roman" panose="02020603050405020304" pitchFamily="18" charset="0"/>
              </a:rPr>
              <a:t>Hunter, C. L., Goodie, J. L., </a:t>
            </a:r>
            <a:r>
              <a:rPr lang="en-US" sz="1000" kern="100" dirty="0" err="1">
                <a:effectLst/>
                <a:latin typeface="+mj-lt"/>
                <a:ea typeface="Calibri" panose="020F0502020204030204" pitchFamily="34" charset="0"/>
                <a:cs typeface="Times New Roman" panose="02020603050405020304" pitchFamily="18" charset="0"/>
              </a:rPr>
              <a:t>Oordt</a:t>
            </a:r>
            <a:r>
              <a:rPr lang="en-US" sz="1000" kern="100" dirty="0">
                <a:effectLst/>
                <a:latin typeface="+mj-lt"/>
                <a:ea typeface="Calibri" panose="020F0502020204030204" pitchFamily="34" charset="0"/>
                <a:cs typeface="Times New Roman" panose="02020603050405020304" pitchFamily="18" charset="0"/>
              </a:rPr>
              <a:t>, M. S., &amp; </a:t>
            </a:r>
            <a:r>
              <a:rPr lang="en-US" sz="1000" kern="100" dirty="0" err="1">
                <a:effectLst/>
                <a:latin typeface="+mj-lt"/>
                <a:ea typeface="Calibri" panose="020F0502020204030204" pitchFamily="34" charset="0"/>
                <a:cs typeface="Times New Roman" panose="02020603050405020304" pitchFamily="18" charset="0"/>
              </a:rPr>
              <a:t>Dobmeyer</a:t>
            </a:r>
            <a:r>
              <a:rPr lang="en-US" sz="1000" kern="100" dirty="0">
                <a:effectLst/>
                <a:latin typeface="+mj-lt"/>
                <a:ea typeface="Calibri" panose="020F0502020204030204" pitchFamily="34" charset="0"/>
                <a:cs typeface="Times New Roman" panose="02020603050405020304" pitchFamily="18" charset="0"/>
              </a:rPr>
              <a:t>, A. C. (2009). Common behavioral and cognitive interventions in primary care: Moving out of the specialty mental health clinic. In C. L. Hunter, J. L. Goodie, M. S. </a:t>
            </a:r>
            <a:r>
              <a:rPr lang="en-US" sz="1000" kern="100" dirty="0" err="1">
                <a:effectLst/>
                <a:latin typeface="+mj-lt"/>
                <a:ea typeface="Calibri" panose="020F0502020204030204" pitchFamily="34" charset="0"/>
                <a:cs typeface="Times New Roman" panose="02020603050405020304" pitchFamily="18" charset="0"/>
              </a:rPr>
              <a:t>Oordt</a:t>
            </a:r>
            <a:r>
              <a:rPr lang="en-US" sz="1000" kern="100" dirty="0">
                <a:effectLst/>
                <a:latin typeface="+mj-lt"/>
                <a:ea typeface="Calibri" panose="020F0502020204030204" pitchFamily="34" charset="0"/>
                <a:cs typeface="Times New Roman" panose="02020603050405020304" pitchFamily="18" charset="0"/>
              </a:rPr>
              <a:t>, &amp; A. C. </a:t>
            </a:r>
            <a:r>
              <a:rPr lang="en-US" sz="1000" kern="100" dirty="0" err="1">
                <a:effectLst/>
                <a:latin typeface="+mj-lt"/>
                <a:ea typeface="Calibri" panose="020F0502020204030204" pitchFamily="34" charset="0"/>
                <a:cs typeface="Times New Roman" panose="02020603050405020304" pitchFamily="18" charset="0"/>
              </a:rPr>
              <a:t>Dobmeyer</a:t>
            </a:r>
            <a:r>
              <a:rPr lang="en-US" sz="1000" kern="100" dirty="0">
                <a:effectLst/>
                <a:latin typeface="+mj-lt"/>
                <a:ea typeface="Calibri" panose="020F0502020204030204" pitchFamily="34" charset="0"/>
                <a:cs typeface="Times New Roman" panose="02020603050405020304" pitchFamily="18" charset="0"/>
              </a:rPr>
              <a:t>, Integrated behavioral health in primary care: Step-by-step guidance for assessment and intervention (pp. 31–53). American Psychological Association. https://doi.org/10.1037/11871-003</a:t>
            </a:r>
          </a:p>
          <a:p>
            <a:pPr marL="0" marR="0">
              <a:lnSpc>
                <a:spcPct val="107000"/>
              </a:lnSpc>
              <a:spcBef>
                <a:spcPts val="0"/>
              </a:spcBef>
              <a:spcAft>
                <a:spcPts val="0"/>
              </a:spcAft>
            </a:pPr>
            <a:endParaRPr lang="en-US" sz="1000" kern="100" dirty="0">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err="1">
                <a:effectLst/>
                <a:latin typeface="+mj-lt"/>
                <a:ea typeface="Calibri" panose="020F0502020204030204" pitchFamily="34" charset="0"/>
                <a:cs typeface="Times New Roman" panose="02020603050405020304" pitchFamily="18" charset="0"/>
              </a:rPr>
              <a:t>Lofwall</a:t>
            </a:r>
            <a:r>
              <a:rPr lang="en-US" sz="1000" kern="100" dirty="0">
                <a:effectLst/>
                <a:latin typeface="+mj-lt"/>
                <a:ea typeface="Calibri" panose="020F0502020204030204" pitchFamily="34" charset="0"/>
                <a:cs typeface="Times New Roman" panose="02020603050405020304" pitchFamily="18" charset="0"/>
              </a:rPr>
              <a:t>, M., HCS Peer Support Specialists: A Discussion on Boundaries. (2023). </a:t>
            </a:r>
            <a:r>
              <a:rPr lang="en-US" sz="1000" i="1" kern="100" dirty="0">
                <a:effectLst/>
                <a:latin typeface="+mj-lt"/>
                <a:ea typeface="Calibri" panose="020F0502020204030204" pitchFamily="34" charset="0"/>
                <a:cs typeface="Times New Roman" panose="02020603050405020304" pitchFamily="18" charset="0"/>
              </a:rPr>
              <a:t>NIH HEAL Initiative </a:t>
            </a:r>
            <a:r>
              <a:rPr lang="en-US" sz="1000" i="1" kern="100" dirty="0" err="1">
                <a:effectLst/>
                <a:latin typeface="+mj-lt"/>
                <a:ea typeface="Calibri" panose="020F0502020204030204" pitchFamily="34" charset="0"/>
                <a:cs typeface="Times New Roman" panose="02020603050405020304" pitchFamily="18" charset="0"/>
              </a:rPr>
              <a:t>HEALing</a:t>
            </a:r>
            <a:r>
              <a:rPr lang="en-US" sz="1000" i="1" kern="100" dirty="0">
                <a:effectLst/>
                <a:latin typeface="+mj-lt"/>
                <a:ea typeface="Calibri" panose="020F0502020204030204" pitchFamily="34" charset="0"/>
                <a:cs typeface="Times New Roman" panose="02020603050405020304" pitchFamily="18" charset="0"/>
              </a:rPr>
              <a:t> Communities Study, Kentucky</a:t>
            </a:r>
            <a:r>
              <a:rPr lang="en-US" sz="1000" kern="100" dirty="0">
                <a:effectLst/>
                <a:latin typeface="+mj-lt"/>
                <a:ea typeface="Calibri" panose="020F0502020204030204" pitchFamily="34" charset="0"/>
                <a:cs typeface="Times New Roman" panose="02020603050405020304" pitchFamily="18" charset="0"/>
              </a:rPr>
              <a:t>. Accessed May 31, 2024.</a:t>
            </a:r>
          </a:p>
          <a:p>
            <a:pPr marL="0" marR="0">
              <a:lnSpc>
                <a:spcPct val="107000"/>
              </a:lnSpc>
              <a:spcBef>
                <a:spcPts val="0"/>
              </a:spcBef>
              <a:spcAft>
                <a:spcPts val="0"/>
              </a:spcAft>
            </a:pPr>
            <a:endParaRPr lang="en-US" sz="1000" kern="100" dirty="0">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err="1">
                <a:effectLst/>
                <a:latin typeface="+mj-lt"/>
                <a:ea typeface="Calibri" panose="020F0502020204030204" pitchFamily="34" charset="0"/>
                <a:cs typeface="Times New Roman" panose="02020603050405020304" pitchFamily="18" charset="0"/>
              </a:rPr>
              <a:t>Montañez</a:t>
            </a:r>
            <a:r>
              <a:rPr lang="en-US" sz="1000" kern="100" dirty="0">
                <a:effectLst/>
                <a:latin typeface="+mj-lt"/>
                <a:ea typeface="Calibri" panose="020F0502020204030204" pitchFamily="34" charset="0"/>
                <a:cs typeface="Times New Roman" panose="02020603050405020304" pitchFamily="18" charset="0"/>
              </a:rPr>
              <a:t>, R. (2021). Ask an expert: How do I advocate for myself at work?. </a:t>
            </a:r>
            <a:r>
              <a:rPr lang="en-US" sz="1000" i="1" kern="100" dirty="0">
                <a:latin typeface="+mj-lt"/>
                <a:ea typeface="Calibri" panose="020F0502020204030204" pitchFamily="34" charset="0"/>
                <a:cs typeface="Times New Roman" panose="02020603050405020304" pitchFamily="18" charset="0"/>
              </a:rPr>
              <a:t>Harvard Business Review</a:t>
            </a:r>
            <a:r>
              <a:rPr lang="en-US" sz="1000" kern="100" dirty="0">
                <a:effectLst/>
                <a:latin typeface="+mj-lt"/>
                <a:ea typeface="Calibri" panose="020F0502020204030204" pitchFamily="34" charset="0"/>
                <a:cs typeface="Times New Roman" panose="02020603050405020304" pitchFamily="18" charset="0"/>
              </a:rPr>
              <a:t>. Retrieved July 8, 2024 from </a:t>
            </a:r>
            <a:r>
              <a:rPr lang="en-US" sz="1000" kern="100" dirty="0">
                <a:effectLst/>
                <a:latin typeface="+mj-lt"/>
                <a:ea typeface="Calibri" panose="020F0502020204030204" pitchFamily="34" charset="0"/>
                <a:cs typeface="Times New Roman" panose="02020603050405020304" pitchFamily="18" charset="0"/>
                <a:hlinkClick r:id="rId4"/>
              </a:rPr>
              <a:t>https://hbr.org/2021/06/ask-an-expert-how-do-i-advocate-for-myself-at-work</a:t>
            </a:r>
            <a:r>
              <a:rPr lang="en-US" sz="1000" kern="100" dirty="0">
                <a:effectLst/>
                <a:latin typeface="+mj-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000" kern="100" dirty="0">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a:effectLst/>
                <a:latin typeface="+mj-lt"/>
                <a:ea typeface="Calibri" panose="020F0502020204030204" pitchFamily="34" charset="0"/>
                <a:cs typeface="Times New Roman" panose="02020603050405020304" pitchFamily="18" charset="0"/>
              </a:rPr>
              <a:t>National Institute of Mental Health. (2024). Caring for your mental health (NIMH Identifier No. OMB </a:t>
            </a:r>
            <a:r>
              <a:rPr lang="en-US" sz="1000" b="0" i="0" dirty="0">
                <a:solidFill>
                  <a:srgbClr val="293340"/>
                </a:solidFill>
                <a:effectLst/>
                <a:latin typeface="Open Sans" panose="020B0606030504020204" pitchFamily="34" charset="0"/>
              </a:rPr>
              <a:t>0925-0648</a:t>
            </a:r>
            <a:r>
              <a:rPr lang="en-US" sz="1000" kern="100" dirty="0">
                <a:effectLst/>
                <a:latin typeface="+mj-lt"/>
                <a:ea typeface="Calibri" panose="020F0502020204030204" pitchFamily="34" charset="0"/>
                <a:cs typeface="Times New Roman" panose="02020603050405020304" pitchFamily="18" charset="0"/>
              </a:rPr>
              <a:t>). </a:t>
            </a:r>
            <a:r>
              <a:rPr lang="en-US" sz="1000" i="1" kern="100" dirty="0">
                <a:effectLst/>
                <a:latin typeface="+mj-lt"/>
                <a:ea typeface="Calibri" panose="020F0502020204030204" pitchFamily="34" charset="0"/>
                <a:cs typeface="Times New Roman" panose="02020603050405020304" pitchFamily="18" charset="0"/>
              </a:rPr>
              <a:t>U.S. Department of Health and Human Services, National Institutes of Health</a:t>
            </a:r>
            <a:r>
              <a:rPr lang="en-US" sz="1000" kern="100" dirty="0">
                <a:effectLst/>
                <a:latin typeface="+mj-lt"/>
                <a:ea typeface="Calibri" panose="020F0502020204030204" pitchFamily="34" charset="0"/>
                <a:cs typeface="Times New Roman" panose="02020603050405020304" pitchFamily="18" charset="0"/>
              </a:rPr>
              <a:t>. Retrieved June 20, 2024, from </a:t>
            </a:r>
            <a:r>
              <a:rPr lang="en-US" sz="1000" kern="100" dirty="0">
                <a:effectLst/>
                <a:latin typeface="+mj-lt"/>
                <a:ea typeface="Calibri" panose="020F0502020204030204" pitchFamily="34" charset="0"/>
                <a:cs typeface="Times New Roman" panose="02020603050405020304" pitchFamily="18" charset="0"/>
                <a:hlinkClick r:id="rId5"/>
              </a:rPr>
              <a:t>https://www.nimh.nih.gov/health/topics/caring-for-your-mental-health</a:t>
            </a:r>
            <a:r>
              <a:rPr lang="en-US" sz="1000" kern="100" dirty="0">
                <a:effectLst/>
                <a:latin typeface="+mj-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000" kern="100" dirty="0">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err="1">
                <a:latin typeface="+mj-lt"/>
                <a:ea typeface="Calibri" panose="020F0502020204030204" pitchFamily="34" charset="0"/>
                <a:cs typeface="Times New Roman" panose="02020603050405020304" pitchFamily="18" charset="0"/>
              </a:rPr>
              <a:t>RecoveryU</a:t>
            </a:r>
            <a:r>
              <a:rPr lang="en-US" sz="1000" kern="100" dirty="0">
                <a:latin typeface="+mj-lt"/>
                <a:ea typeface="Calibri" panose="020F0502020204030204" pitchFamily="34" charset="0"/>
                <a:cs typeface="Times New Roman" panose="02020603050405020304" pitchFamily="18" charset="0"/>
              </a:rPr>
              <a:t> module Self-Care and Recovery. </a:t>
            </a:r>
            <a:r>
              <a:rPr lang="en-US" sz="1000" i="1" kern="100" dirty="0">
                <a:latin typeface="+mj-lt"/>
                <a:ea typeface="Calibri" panose="020F0502020204030204" pitchFamily="34" charset="0"/>
                <a:cs typeface="Times New Roman" panose="02020603050405020304" pitchFamily="18" charset="0"/>
              </a:rPr>
              <a:t>University of Wisconsin-Madison. </a:t>
            </a:r>
            <a:r>
              <a:rPr lang="en-US" sz="1000" kern="100" dirty="0">
                <a:latin typeface="+mj-lt"/>
                <a:ea typeface="Calibri" panose="020F0502020204030204" pitchFamily="34" charset="0"/>
                <a:cs typeface="Times New Roman" panose="02020603050405020304" pitchFamily="18" charset="0"/>
              </a:rPr>
              <a:t>Retrieved June 20, 2024, from </a:t>
            </a:r>
            <a:r>
              <a:rPr lang="en-US" sz="1000" kern="100" dirty="0">
                <a:latin typeface="+mj-lt"/>
                <a:ea typeface="Calibri" panose="020F0502020204030204" pitchFamily="34" charset="0"/>
                <a:cs typeface="Times New Roman" panose="02020603050405020304" pitchFamily="18" charset="0"/>
                <a:hlinkClick r:id="rId6"/>
              </a:rPr>
              <a:t>https://eipd.dcs.wisc.edu/non-credit/WI_Voices/Self-Care/Transcript/self-care-transcript.pdf</a:t>
            </a:r>
            <a:r>
              <a:rPr lang="en-US" sz="1000" kern="100" dirty="0">
                <a:latin typeface="+mj-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000" kern="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a:effectLst/>
                <a:latin typeface="+mj-lt"/>
                <a:ea typeface="Calibri" panose="020F0502020204030204" pitchFamily="34" charset="0"/>
                <a:cs typeface="Times New Roman" panose="02020603050405020304" pitchFamily="18" charset="0"/>
              </a:rPr>
              <a:t>Substance Abuse and Mental Health Services Administration. (2012). </a:t>
            </a:r>
            <a:r>
              <a:rPr lang="en-US" sz="1000" i="1" kern="100" dirty="0">
                <a:effectLst/>
                <a:latin typeface="+mj-lt"/>
                <a:ea typeface="Calibri" panose="020F0502020204030204" pitchFamily="34" charset="0"/>
                <a:cs typeface="Times New Roman" panose="02020603050405020304" pitchFamily="18" charset="0"/>
              </a:rPr>
              <a:t>SAMHSA Equipping behavioral health systems &amp; authorities to promote peer specialist/peer recovery coaching services.</a:t>
            </a:r>
            <a:r>
              <a:rPr lang="en-US" sz="1000" kern="100" dirty="0">
                <a:effectLst/>
                <a:latin typeface="+mj-lt"/>
                <a:ea typeface="Calibri" panose="020F0502020204030204" pitchFamily="34" charset="0"/>
                <a:cs typeface="Times New Roman" panose="02020603050405020304" pitchFamily="18" charset="0"/>
              </a:rPr>
              <a:t> Retrieved </a:t>
            </a:r>
            <a:r>
              <a:rPr lang="en-US" sz="1000" kern="100" dirty="0">
                <a:latin typeface="+mj-lt"/>
                <a:ea typeface="Calibri" panose="020F0502020204030204" pitchFamily="34" charset="0"/>
                <a:cs typeface="Times New Roman" panose="02020603050405020304" pitchFamily="18" charset="0"/>
              </a:rPr>
              <a:t>June 18, 2024</a:t>
            </a:r>
            <a:r>
              <a:rPr lang="en-US" sz="1000" kern="100" dirty="0">
                <a:effectLst/>
                <a:latin typeface="+mj-lt"/>
                <a:ea typeface="Calibri" panose="020F0502020204030204" pitchFamily="34" charset="0"/>
                <a:cs typeface="Times New Roman" panose="02020603050405020304" pitchFamily="18" charset="0"/>
              </a:rPr>
              <a:t>, from </a:t>
            </a:r>
            <a:r>
              <a:rPr lang="en-US" sz="1000" kern="100" dirty="0">
                <a:effectLst/>
                <a:latin typeface="+mj-lt"/>
                <a:ea typeface="Calibri" panose="020F0502020204030204" pitchFamily="34" charset="0"/>
                <a:cs typeface="Times New Roman" panose="02020603050405020304" pitchFamily="18" charset="0"/>
                <a:hlinkClick r:id="rId7"/>
              </a:rPr>
              <a:t>https://www.samhsa.gov/sites/default/files/expert-panel-03212012.pdf</a:t>
            </a:r>
            <a:r>
              <a:rPr lang="en-US" sz="1000" kern="100" dirty="0">
                <a:effectLst/>
                <a:latin typeface="+mj-l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000" dirty="0">
              <a:latin typeface="+mj-lt"/>
            </a:endParaRPr>
          </a:p>
          <a:p>
            <a:r>
              <a:rPr lang="en-US" sz="1000" dirty="0">
                <a:latin typeface="+mj-lt"/>
              </a:rPr>
              <a:t>Tate, Marie C., Amanda Roy, </a:t>
            </a:r>
            <a:r>
              <a:rPr lang="en-US" sz="1000" dirty="0" err="1">
                <a:latin typeface="+mj-lt"/>
              </a:rPr>
              <a:t>Meinca</a:t>
            </a:r>
            <a:r>
              <a:rPr lang="en-US" sz="1000" dirty="0">
                <a:latin typeface="+mj-lt"/>
              </a:rPr>
              <a:t> </a:t>
            </a:r>
            <a:r>
              <a:rPr lang="en-US" sz="1000" dirty="0" err="1">
                <a:latin typeface="+mj-lt"/>
              </a:rPr>
              <a:t>Pinchinat</a:t>
            </a:r>
            <a:r>
              <a:rPr lang="en-US" sz="1000" dirty="0">
                <a:latin typeface="+mj-lt"/>
              </a:rPr>
              <a:t>, Emma Lund, Judith B. Fox, Sara </a:t>
            </a:r>
            <a:r>
              <a:rPr lang="en-US" sz="1000" dirty="0" err="1">
                <a:latin typeface="+mj-lt"/>
              </a:rPr>
              <a:t>Cottrill</a:t>
            </a:r>
            <a:r>
              <a:rPr lang="en-US" sz="1000" dirty="0">
                <a:latin typeface="+mj-lt"/>
              </a:rPr>
              <a:t>, Annemarie Vaccaro, and L. A. Stein. (2021). Impact of Being a Peer Recovery Specialist on Work and Personal Life: Implications for Training and Supervision. </a:t>
            </a:r>
            <a:r>
              <a:rPr lang="en-US" sz="1000" i="1" dirty="0">
                <a:latin typeface="+mj-lt"/>
              </a:rPr>
              <a:t>Community Mental Health Journal</a:t>
            </a:r>
            <a:r>
              <a:rPr lang="en-US" sz="1000" dirty="0">
                <a:latin typeface="+mj-lt"/>
              </a:rPr>
              <a:t> </a:t>
            </a:r>
            <a:r>
              <a:rPr lang="en-US" sz="1000" dirty="0" err="1">
                <a:latin typeface="+mj-lt"/>
              </a:rPr>
              <a:t>doi</a:t>
            </a:r>
            <a:r>
              <a:rPr lang="en-US" sz="1000" dirty="0">
                <a:latin typeface="+mj-lt"/>
              </a:rPr>
              <a:t>: 10.1007/ s10597-021-00811-y.</a:t>
            </a:r>
          </a:p>
          <a:p>
            <a:endParaRPr lang="en-US" sz="1000" dirty="0">
              <a:latin typeface="+mj-lt"/>
            </a:endParaRPr>
          </a:p>
          <a:p>
            <a:r>
              <a:rPr lang="en-US" sz="1000" dirty="0" err="1">
                <a:latin typeface="+mj-lt"/>
              </a:rPr>
              <a:t>Umatter</a:t>
            </a:r>
            <a:r>
              <a:rPr lang="en-US" sz="1000" dirty="0">
                <a:latin typeface="+mj-lt"/>
              </a:rPr>
              <a:t>. (2024). Understanding your communication style. </a:t>
            </a:r>
            <a:r>
              <a:rPr lang="en-US" sz="1000" i="1" dirty="0">
                <a:latin typeface="+mj-lt"/>
              </a:rPr>
              <a:t>Princeton University. </a:t>
            </a:r>
            <a:r>
              <a:rPr lang="en-US" sz="1000" dirty="0">
                <a:latin typeface="+mj-lt"/>
              </a:rPr>
              <a:t>Retrieved July 9, 2024 from </a:t>
            </a:r>
            <a:r>
              <a:rPr lang="en-US" sz="1000" dirty="0">
                <a:latin typeface="+mj-lt"/>
                <a:hlinkClick r:id="rId8"/>
              </a:rPr>
              <a:t>https://umatter.princeton.edu/respect/tools/communication-styles</a:t>
            </a:r>
            <a:r>
              <a:rPr lang="en-US" sz="1000" dirty="0">
                <a:latin typeface="+mj-lt"/>
              </a:rPr>
              <a:t> </a:t>
            </a:r>
          </a:p>
          <a:p>
            <a:endParaRPr lang="en-US" sz="1000" dirty="0">
              <a:effectLst/>
              <a:latin typeface="+mj-lt"/>
              <a:ea typeface="Calibri" panose="020F0502020204030204" pitchFamily="34" charset="0"/>
              <a:cs typeface="Times New Roman" panose="02020603050405020304" pitchFamily="18" charset="0"/>
            </a:endParaRPr>
          </a:p>
          <a:p>
            <a:r>
              <a:rPr lang="en-US" sz="1000" dirty="0">
                <a:effectLst/>
                <a:latin typeface="+mj-lt"/>
                <a:ea typeface="Calibri" panose="020F0502020204030204" pitchFamily="34" charset="0"/>
                <a:cs typeface="Times New Roman" panose="02020603050405020304" pitchFamily="18" charset="0"/>
              </a:rPr>
              <a:t>Westphal, R., &amp; Watson, P. (2021). </a:t>
            </a:r>
            <a:r>
              <a:rPr lang="en-US" sz="1000" i="1" dirty="0">
                <a:effectLst/>
                <a:latin typeface="+mj-lt"/>
                <a:ea typeface="Calibri" panose="020F0502020204030204" pitchFamily="34" charset="0"/>
                <a:cs typeface="Times New Roman" panose="02020603050405020304" pitchFamily="18" charset="0"/>
              </a:rPr>
              <a:t>Stress first aid for health care professionals </a:t>
            </a:r>
            <a:r>
              <a:rPr lang="en-US" sz="1000" dirty="0">
                <a:effectLst/>
                <a:latin typeface="+mj-lt"/>
                <a:ea typeface="Calibri" panose="020F0502020204030204" pitchFamily="34" charset="0"/>
                <a:cs typeface="Times New Roman" panose="02020603050405020304" pitchFamily="18" charset="0"/>
              </a:rPr>
              <a:t>[Webinar]. American Medical Association. </a:t>
            </a:r>
            <a:r>
              <a:rPr lang="en-US" sz="1000" dirty="0">
                <a:effectLst/>
                <a:latin typeface="+mj-lt"/>
                <a:ea typeface="Calibri" panose="020F0502020204030204" pitchFamily="34" charset="0"/>
                <a:cs typeface="Times New Roman" panose="02020603050405020304" pitchFamily="18" charset="0"/>
                <a:hlinkClick r:id="rId9"/>
              </a:rPr>
              <a:t>https://www.ama-assn.org/about/events/experts-discuss-stress-first-aid-peer-support-and-self-care-model</a:t>
            </a:r>
            <a:r>
              <a:rPr lang="en-US" sz="1000" dirty="0">
                <a:effectLst/>
                <a:latin typeface="+mj-lt"/>
                <a:ea typeface="Calibri" panose="020F0502020204030204" pitchFamily="34" charset="0"/>
                <a:cs typeface="Times New Roman" panose="02020603050405020304" pitchFamily="18" charset="0"/>
              </a:rPr>
              <a:t> </a:t>
            </a:r>
          </a:p>
          <a:p>
            <a:endParaRPr lang="en-US" sz="1000" dirty="0">
              <a:latin typeface="+mj-lt"/>
              <a:ea typeface="Calibri" panose="020F0502020204030204" pitchFamily="34" charset="0"/>
              <a:cs typeface="Times New Roman" panose="02020603050405020304" pitchFamily="18" charset="0"/>
            </a:endParaRPr>
          </a:p>
          <a:p>
            <a:r>
              <a:rPr lang="en-US" sz="1000" dirty="0">
                <a:effectLst/>
                <a:latin typeface="+mj-lt"/>
                <a:ea typeface="Calibri" panose="020F0502020204030204" pitchFamily="34" charset="0"/>
                <a:cs typeface="Times New Roman" panose="02020603050405020304" pitchFamily="18" charset="0"/>
              </a:rPr>
              <a:t>White, W., the PRO-ACT Ethics Workgroup, with legal discussion by </a:t>
            </a:r>
            <a:r>
              <a:rPr lang="en-US" sz="1000" dirty="0" err="1">
                <a:effectLst/>
                <a:latin typeface="+mj-lt"/>
                <a:ea typeface="Calibri" panose="020F0502020204030204" pitchFamily="34" charset="0"/>
                <a:cs typeface="Times New Roman" panose="02020603050405020304" pitchFamily="18" charset="0"/>
              </a:rPr>
              <a:t>Popovits</a:t>
            </a:r>
            <a:r>
              <a:rPr lang="en-US" sz="1000" dirty="0">
                <a:effectLst/>
                <a:latin typeface="+mj-lt"/>
                <a:ea typeface="Calibri" panose="020F0502020204030204" pitchFamily="34" charset="0"/>
                <a:cs typeface="Times New Roman" panose="02020603050405020304" pitchFamily="18" charset="0"/>
              </a:rPr>
              <a:t> R. &amp; Donohue, B. (2007). </a:t>
            </a:r>
            <a:r>
              <a:rPr lang="en-US" sz="1000" i="1" dirty="0">
                <a:effectLst/>
                <a:latin typeface="+mj-lt"/>
                <a:ea typeface="Calibri" panose="020F0502020204030204" pitchFamily="34" charset="0"/>
                <a:cs typeface="Times New Roman" panose="02020603050405020304" pitchFamily="18" charset="0"/>
              </a:rPr>
              <a:t>Ethical Guidelines for the Delivery of Peer-based Recovery Support Services.</a:t>
            </a:r>
            <a:r>
              <a:rPr lang="en-US" sz="1000" dirty="0">
                <a:effectLst/>
                <a:latin typeface="+mj-lt"/>
                <a:ea typeface="Calibri" panose="020F0502020204030204" pitchFamily="34" charset="0"/>
                <a:cs typeface="Times New Roman" panose="02020603050405020304" pitchFamily="18" charset="0"/>
              </a:rPr>
              <a:t> Philadelphia: Philadelphia Department of Behavioral Health and Mental Retardation Services. Retrieved November 28, 2023, from </a:t>
            </a:r>
            <a:r>
              <a:rPr lang="en-US" sz="1000" u="sng" dirty="0">
                <a:solidFill>
                  <a:srgbClr val="0563C1"/>
                </a:solidFill>
                <a:effectLst/>
                <a:latin typeface="+mj-lt"/>
                <a:ea typeface="Calibri" panose="020F0502020204030204" pitchFamily="34" charset="0"/>
                <a:cs typeface="Times New Roman" panose="02020603050405020304" pitchFamily="18" charset="0"/>
                <a:hlinkClick r:id="rId10"/>
              </a:rPr>
              <a:t>https://www.naadac.org/assets/2416/whitew2007_the_pro-act_ethics_workgroup.pdf</a:t>
            </a:r>
            <a:endParaRPr lang="en-US" sz="1000" dirty="0">
              <a:latin typeface="+mj-lt"/>
            </a:endParaRPr>
          </a:p>
          <a:p>
            <a:r>
              <a:rPr lang="en-US" sz="1000" dirty="0">
                <a:latin typeface="+mj-lt"/>
              </a:rPr>
              <a:t> </a:t>
            </a:r>
          </a:p>
        </p:txBody>
      </p:sp>
    </p:spTree>
    <p:extLst>
      <p:ext uri="{BB962C8B-B14F-4D97-AF65-F5344CB8AC3E}">
        <p14:creationId xmlns:p14="http://schemas.microsoft.com/office/powerpoint/2010/main" val="3547455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66110">
            <a:off x="10313192" y="-137737"/>
            <a:ext cx="2007017" cy="1627885"/>
            <a:chOff x="0" y="0"/>
            <a:chExt cx="792895" cy="643115"/>
          </a:xfrm>
        </p:grpSpPr>
        <p:sp>
          <p:nvSpPr>
            <p:cNvPr id="3" name="Freeform 3"/>
            <p:cNvSpPr/>
            <p:nvPr/>
          </p:nvSpPr>
          <p:spPr>
            <a:xfrm>
              <a:off x="0" y="0"/>
              <a:ext cx="792895" cy="643115"/>
            </a:xfrm>
            <a:custGeom>
              <a:avLst/>
              <a:gdLst/>
              <a:ahLst/>
              <a:cxnLst/>
              <a:rect l="l" t="t" r="r" b="b"/>
              <a:pathLst>
                <a:path w="792895" h="643115">
                  <a:moveTo>
                    <a:pt x="0" y="0"/>
                  </a:moveTo>
                  <a:lnTo>
                    <a:pt x="792895" y="0"/>
                  </a:lnTo>
                  <a:lnTo>
                    <a:pt x="792895" y="643115"/>
                  </a:lnTo>
                  <a:lnTo>
                    <a:pt x="0" y="643115"/>
                  </a:lnTo>
                  <a:close/>
                </a:path>
              </a:pathLst>
            </a:custGeom>
            <a:solidFill>
              <a:srgbClr val="1369B1"/>
            </a:solidFill>
          </p:spPr>
          <p:txBody>
            <a:bodyPr/>
            <a:lstStyle/>
            <a:p>
              <a:endParaRPr lang="en-US"/>
            </a:p>
          </p:txBody>
        </p:sp>
        <p:sp>
          <p:nvSpPr>
            <p:cNvPr id="4" name="TextBox 4"/>
            <p:cNvSpPr txBox="1"/>
            <p:nvPr/>
          </p:nvSpPr>
          <p:spPr>
            <a:xfrm>
              <a:off x="0" y="-38100"/>
              <a:ext cx="792895" cy="68121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rot="468907">
            <a:off x="-1425785" y="4702278"/>
            <a:ext cx="14385359" cy="3508145"/>
            <a:chOff x="0" y="0"/>
            <a:chExt cx="5683105" cy="1385934"/>
          </a:xfrm>
        </p:grpSpPr>
        <p:sp>
          <p:nvSpPr>
            <p:cNvPr id="6" name="Freeform 6"/>
            <p:cNvSpPr/>
            <p:nvPr/>
          </p:nvSpPr>
          <p:spPr>
            <a:xfrm>
              <a:off x="0" y="0"/>
              <a:ext cx="5683105" cy="1385934"/>
            </a:xfrm>
            <a:custGeom>
              <a:avLst/>
              <a:gdLst/>
              <a:ahLst/>
              <a:cxnLst/>
              <a:rect l="l" t="t" r="r" b="b"/>
              <a:pathLst>
                <a:path w="5683105" h="1385934">
                  <a:moveTo>
                    <a:pt x="0" y="0"/>
                  </a:moveTo>
                  <a:lnTo>
                    <a:pt x="5683105" y="0"/>
                  </a:lnTo>
                  <a:lnTo>
                    <a:pt x="5683105" y="1385934"/>
                  </a:lnTo>
                  <a:lnTo>
                    <a:pt x="0" y="1385934"/>
                  </a:lnTo>
                  <a:close/>
                </a:path>
              </a:pathLst>
            </a:custGeom>
            <a:solidFill>
              <a:srgbClr val="1369B1"/>
            </a:solidFill>
          </p:spPr>
          <p:txBody>
            <a:bodyPr/>
            <a:lstStyle/>
            <a:p>
              <a:endParaRPr lang="en-US" dirty="0"/>
            </a:p>
          </p:txBody>
        </p:sp>
        <p:sp>
          <p:nvSpPr>
            <p:cNvPr id="7" name="TextBox 7"/>
            <p:cNvSpPr txBox="1"/>
            <p:nvPr/>
          </p:nvSpPr>
          <p:spPr>
            <a:xfrm>
              <a:off x="0" y="-38100"/>
              <a:ext cx="5683105" cy="1424034"/>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8" name="Group 8"/>
          <p:cNvGrpSpPr/>
          <p:nvPr/>
        </p:nvGrpSpPr>
        <p:grpSpPr>
          <a:xfrm>
            <a:off x="4443378" y="3099104"/>
            <a:ext cx="3305244" cy="3122633"/>
            <a:chOff x="0" y="0"/>
            <a:chExt cx="1305775" cy="1233633"/>
          </a:xfrm>
        </p:grpSpPr>
        <p:sp>
          <p:nvSpPr>
            <p:cNvPr id="9" name="Freeform 9"/>
            <p:cNvSpPr/>
            <p:nvPr/>
          </p:nvSpPr>
          <p:spPr>
            <a:xfrm>
              <a:off x="0" y="0"/>
              <a:ext cx="1305775" cy="1233633"/>
            </a:xfrm>
            <a:custGeom>
              <a:avLst/>
              <a:gdLst/>
              <a:ahLst/>
              <a:cxnLst/>
              <a:rect l="l" t="t" r="r" b="b"/>
              <a:pathLst>
                <a:path w="1305775" h="1233633">
                  <a:moveTo>
                    <a:pt x="0" y="0"/>
                  </a:moveTo>
                  <a:lnTo>
                    <a:pt x="1305775" y="0"/>
                  </a:lnTo>
                  <a:lnTo>
                    <a:pt x="1305775" y="1233633"/>
                  </a:lnTo>
                  <a:lnTo>
                    <a:pt x="0" y="1233633"/>
                  </a:lnTo>
                  <a:close/>
                </a:path>
              </a:pathLst>
            </a:custGeom>
            <a:solidFill>
              <a:srgbClr val="1369B1"/>
            </a:solidFill>
          </p:spPr>
          <p:txBody>
            <a:bodyPr/>
            <a:lstStyle/>
            <a:p>
              <a:endParaRPr lang="en-US"/>
            </a:p>
          </p:txBody>
        </p:sp>
        <p:sp>
          <p:nvSpPr>
            <p:cNvPr id="10" name="TextBox 10"/>
            <p:cNvSpPr txBox="1"/>
            <p:nvPr/>
          </p:nvSpPr>
          <p:spPr>
            <a:xfrm>
              <a:off x="0" y="-38100"/>
              <a:ext cx="1305775" cy="12717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Freeform 11">
            <a:hlinkClick r:id="rId3" tooltip="https://qualtricsxm6yh3ssdyd.qualtrics.com/jfe/form/SV_6yxxbbx7vzVEzvU"/>
          </p:cNvPr>
          <p:cNvSpPr/>
          <p:nvPr/>
        </p:nvSpPr>
        <p:spPr>
          <a:xfrm>
            <a:off x="4731488" y="3246424"/>
            <a:ext cx="2729025" cy="2698589"/>
          </a:xfrm>
          <a:custGeom>
            <a:avLst/>
            <a:gdLst/>
            <a:ahLst/>
            <a:cxnLst/>
            <a:rect l="l" t="t" r="r" b="b"/>
            <a:pathLst>
              <a:path w="4093537" h="4047884">
                <a:moveTo>
                  <a:pt x="0" y="0"/>
                </a:moveTo>
                <a:lnTo>
                  <a:pt x="4093536" y="0"/>
                </a:lnTo>
                <a:lnTo>
                  <a:pt x="4093536" y="4047884"/>
                </a:lnTo>
                <a:lnTo>
                  <a:pt x="0" y="4047884"/>
                </a:lnTo>
                <a:lnTo>
                  <a:pt x="0" y="0"/>
                </a:lnTo>
                <a:close/>
              </a:path>
            </a:pathLst>
          </a:custGeom>
          <a:blipFill>
            <a:blip r:embed="rId4"/>
            <a:stretch>
              <a:fillRect l="-11530" t="-12397" r="-13133" b="-13672"/>
            </a:stretch>
          </a:blipFill>
        </p:spPr>
        <p:txBody>
          <a:bodyPr/>
          <a:lstStyle/>
          <a:p>
            <a:endParaRPr lang="en-US"/>
          </a:p>
        </p:txBody>
      </p:sp>
      <p:sp>
        <p:nvSpPr>
          <p:cNvPr id="12" name="Freeform 12"/>
          <p:cNvSpPr/>
          <p:nvPr/>
        </p:nvSpPr>
        <p:spPr>
          <a:xfrm>
            <a:off x="10336024" y="-224818"/>
            <a:ext cx="1961353" cy="1961353"/>
          </a:xfrm>
          <a:custGeom>
            <a:avLst/>
            <a:gdLst/>
            <a:ahLst/>
            <a:cxnLst/>
            <a:rect l="l" t="t" r="r" b="b"/>
            <a:pathLst>
              <a:path w="2942030" h="2942030">
                <a:moveTo>
                  <a:pt x="0" y="0"/>
                </a:moveTo>
                <a:lnTo>
                  <a:pt x="2942030" y="0"/>
                </a:lnTo>
                <a:lnTo>
                  <a:pt x="2942030" y="2942029"/>
                </a:lnTo>
                <a:lnTo>
                  <a:pt x="0" y="2942029"/>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2996425" y="157681"/>
            <a:ext cx="6199151" cy="1567352"/>
          </a:xfrm>
          <a:prstGeom prst="rect">
            <a:avLst/>
          </a:prstGeom>
        </p:spPr>
        <p:txBody>
          <a:bodyPr lIns="0" tIns="0" rIns="0" bIns="0" rtlCol="0" anchor="t">
            <a:spAutoFit/>
          </a:bodyPr>
          <a:lstStyle/>
          <a:p>
            <a:pPr algn="ctr" defTabSz="609630">
              <a:lnSpc>
                <a:spcPts val="6346"/>
              </a:lnSpc>
            </a:pPr>
            <a:r>
              <a:rPr lang="en-US" sz="4533" b="1">
                <a:solidFill>
                  <a:srgbClr val="000000"/>
                </a:solidFill>
                <a:latin typeface="Canva Sans Bold"/>
                <a:ea typeface="Canva Sans Bold"/>
                <a:cs typeface="Canva Sans Bold"/>
                <a:sym typeface="Canva Sans Bold"/>
              </a:rPr>
              <a:t>SHARE YOUR FEEDBACK WITH US</a:t>
            </a:r>
          </a:p>
        </p:txBody>
      </p:sp>
      <p:sp>
        <p:nvSpPr>
          <p:cNvPr id="14" name="TextBox 14"/>
          <p:cNvSpPr txBox="1"/>
          <p:nvPr/>
        </p:nvSpPr>
        <p:spPr>
          <a:xfrm>
            <a:off x="2996425" y="2090371"/>
            <a:ext cx="6138962" cy="588623"/>
          </a:xfrm>
          <a:prstGeom prst="rect">
            <a:avLst/>
          </a:prstGeom>
        </p:spPr>
        <p:txBody>
          <a:bodyPr lIns="0" tIns="0" rIns="0" bIns="0" rtlCol="0" anchor="t">
            <a:spAutoFit/>
          </a:bodyPr>
          <a:lstStyle/>
          <a:p>
            <a:pPr algn="ctr" defTabSz="609630">
              <a:lnSpc>
                <a:spcPts val="4853"/>
              </a:lnSpc>
            </a:pPr>
            <a:r>
              <a:rPr lang="en-US" sz="3466" b="1">
                <a:solidFill>
                  <a:srgbClr val="000000"/>
                </a:solidFill>
                <a:latin typeface="Canva Sans Bold"/>
                <a:ea typeface="Canva Sans Bold"/>
                <a:cs typeface="Canva Sans Bold"/>
                <a:sym typeface="Canva Sans Bold"/>
              </a:rPr>
              <a:t>SCAN THE QR CODE BELOW!</a:t>
            </a:r>
          </a:p>
        </p:txBody>
      </p:sp>
      <p:sp>
        <p:nvSpPr>
          <p:cNvPr id="15" name="TextBox 14">
            <a:extLst>
              <a:ext uri="{FF2B5EF4-FFF2-40B4-BE49-F238E27FC236}">
                <a16:creationId xmlns:a16="http://schemas.microsoft.com/office/drawing/2014/main" id="{8D0125EB-D508-C891-E84E-41448541A1B7}"/>
              </a:ext>
            </a:extLst>
          </p:cNvPr>
          <p:cNvSpPr txBox="1"/>
          <p:nvPr/>
        </p:nvSpPr>
        <p:spPr>
          <a:xfrm>
            <a:off x="527882" y="4252771"/>
            <a:ext cx="4159988" cy="2246769"/>
          </a:xfrm>
          <a:prstGeom prst="rect">
            <a:avLst/>
          </a:prstGeom>
          <a:noFill/>
        </p:spPr>
        <p:txBody>
          <a:bodyPr wrap="square" rtlCol="0">
            <a:spAutoFit/>
          </a:bodyPr>
          <a:lstStyle/>
          <a:p>
            <a:r>
              <a:rPr lang="en-US" sz="2000" b="1" dirty="0">
                <a:solidFill>
                  <a:schemeClr val="bg1"/>
                </a:solidFill>
              </a:rPr>
              <a:t>Questions?</a:t>
            </a:r>
          </a:p>
          <a:p>
            <a:endParaRPr lang="en-US" sz="2000" b="1" dirty="0">
              <a:solidFill>
                <a:schemeClr val="bg1"/>
              </a:solidFill>
            </a:endParaRPr>
          </a:p>
          <a:p>
            <a:r>
              <a:rPr lang="en-US" sz="2000" b="1" dirty="0">
                <a:solidFill>
                  <a:schemeClr val="bg1"/>
                </a:solidFill>
              </a:rPr>
              <a:t>brook.west@voicesofhopelex.org</a:t>
            </a:r>
          </a:p>
          <a:p>
            <a:endParaRPr lang="en-US" sz="2000" b="1" dirty="0">
              <a:solidFill>
                <a:schemeClr val="bg1"/>
              </a:solidFill>
            </a:endParaRPr>
          </a:p>
          <a:p>
            <a:r>
              <a:rPr lang="en-US" sz="2000" b="1" dirty="0">
                <a:solidFill>
                  <a:schemeClr val="bg1"/>
                </a:solidFill>
              </a:rPr>
              <a:t>Request this training:</a:t>
            </a:r>
          </a:p>
          <a:p>
            <a:endParaRPr lang="en-US" sz="2000" b="1" dirty="0">
              <a:solidFill>
                <a:schemeClr val="bg1"/>
              </a:solidFill>
            </a:endParaRPr>
          </a:p>
          <a:p>
            <a:r>
              <a:rPr lang="en-US" sz="2000" b="1" dirty="0">
                <a:solidFill>
                  <a:schemeClr val="bg1"/>
                </a:solidFill>
              </a:rPr>
              <a:t>training@voicesofhopelex.org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69D36-4E39-E4AD-FA69-DEA5DE1BF37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2C7C530-59F3-3A03-5868-C749A474AFB9}"/>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26D332E6-1C16-1838-6C69-321BB6A24828}"/>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CE6F63CE-9FE8-1CBE-5912-111997560BCB}"/>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5BEC7602-A73E-219F-A082-15FD5A768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7C3FD10E-67FF-BBB9-369E-E9F09E97AF41}"/>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Why does self-care matter?</a:t>
            </a:r>
          </a:p>
        </p:txBody>
      </p:sp>
      <p:grpSp>
        <p:nvGrpSpPr>
          <p:cNvPr id="10" name="Group 9">
            <a:extLst>
              <a:ext uri="{FF2B5EF4-FFF2-40B4-BE49-F238E27FC236}">
                <a16:creationId xmlns:a16="http://schemas.microsoft.com/office/drawing/2014/main" id="{424FA796-C72F-23EA-0D71-5939EA5CCC0A}"/>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046E7C54-574D-221A-11AA-D01DA5077518}"/>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9A1D9655-38DE-55BC-B249-66A35F1E9690}"/>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
        <p:nvSpPr>
          <p:cNvPr id="5" name="TextBox 4">
            <a:extLst>
              <a:ext uri="{FF2B5EF4-FFF2-40B4-BE49-F238E27FC236}">
                <a16:creationId xmlns:a16="http://schemas.microsoft.com/office/drawing/2014/main" id="{5D9EAC75-1482-027A-D212-FBCBBE3647DA}"/>
              </a:ext>
            </a:extLst>
          </p:cNvPr>
          <p:cNvSpPr txBox="1"/>
          <p:nvPr/>
        </p:nvSpPr>
        <p:spPr>
          <a:xfrm>
            <a:off x="10163926" y="5914426"/>
            <a:ext cx="1219308" cy="338554"/>
          </a:xfrm>
          <a:prstGeom prst="rect">
            <a:avLst/>
          </a:prstGeom>
          <a:noFill/>
        </p:spPr>
        <p:txBody>
          <a:bodyPr wrap="none" rtlCol="0">
            <a:spAutoFit/>
          </a:bodyPr>
          <a:lstStyle/>
          <a:p>
            <a:r>
              <a:rPr lang="en-US" sz="1600" dirty="0"/>
              <a:t>(Tate, 2021)</a:t>
            </a:r>
          </a:p>
        </p:txBody>
      </p:sp>
      <p:grpSp>
        <p:nvGrpSpPr>
          <p:cNvPr id="14" name="Group 13">
            <a:extLst>
              <a:ext uri="{FF2B5EF4-FFF2-40B4-BE49-F238E27FC236}">
                <a16:creationId xmlns:a16="http://schemas.microsoft.com/office/drawing/2014/main" id="{B44BD31D-E664-72ED-92B1-FE76DFB68FBC}"/>
              </a:ext>
            </a:extLst>
          </p:cNvPr>
          <p:cNvGrpSpPr/>
          <p:nvPr/>
        </p:nvGrpSpPr>
        <p:grpSpPr>
          <a:xfrm>
            <a:off x="0" y="1741052"/>
            <a:ext cx="12192000" cy="716958"/>
            <a:chOff x="0" y="2920621"/>
            <a:chExt cx="12192000" cy="716958"/>
          </a:xfrm>
        </p:grpSpPr>
        <p:sp>
          <p:nvSpPr>
            <p:cNvPr id="13" name="Rectangle 12">
              <a:extLst>
                <a:ext uri="{FF2B5EF4-FFF2-40B4-BE49-F238E27FC236}">
                  <a16:creationId xmlns:a16="http://schemas.microsoft.com/office/drawing/2014/main" id="{18A4210E-B6E0-9EFC-F053-3DAEB503B137}"/>
                </a:ext>
              </a:extLst>
            </p:cNvPr>
            <p:cNvSpPr/>
            <p:nvPr/>
          </p:nvSpPr>
          <p:spPr>
            <a:xfrm>
              <a:off x="0" y="2920621"/>
              <a:ext cx="12192000" cy="716958"/>
            </a:xfrm>
            <a:prstGeom prst="rect">
              <a:avLst/>
            </a:prstGeom>
            <a:solidFill>
              <a:srgbClr val="5B6C70"/>
            </a:solidFill>
            <a:ln>
              <a:solidFill>
                <a:srgbClr val="5B6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8662BD5-486A-2C20-4930-86CEE2DA15D0}"/>
                </a:ext>
              </a:extLst>
            </p:cNvPr>
            <p:cNvSpPr txBox="1"/>
            <p:nvPr/>
          </p:nvSpPr>
          <p:spPr>
            <a:xfrm>
              <a:off x="256470" y="2997388"/>
              <a:ext cx="11737074" cy="563424"/>
            </a:xfrm>
            <a:prstGeom prst="rect">
              <a:avLst/>
            </a:prstGeom>
            <a:noFill/>
          </p:spPr>
          <p:txBody>
            <a:bodyPr wrap="square" rtlCol="0">
              <a:spAutoFit/>
            </a:bodyPr>
            <a:lstStyle/>
            <a:p>
              <a:pPr marR="0" lvl="0">
                <a:lnSpc>
                  <a:spcPct val="115000"/>
                </a:lnSpc>
                <a:spcBef>
                  <a:spcPts val="0"/>
                </a:spcBef>
                <a:spcAft>
                  <a:spcPts val="0"/>
                </a:spcAft>
              </a:pPr>
              <a:r>
                <a:rPr lang="en-US" sz="2800" b="1" dirty="0">
                  <a:solidFill>
                    <a:schemeClr val="bg1"/>
                  </a:solidFill>
                  <a:latin typeface="Aptos Display" panose="020B0004020202020204" pitchFamily="34" charset="0"/>
                  <a:ea typeface="Arial" panose="020B0604020202020204" pitchFamily="34" charset="0"/>
                </a:rPr>
                <a:t>Peer support specialists face mental, emotional, and workplace challenges.</a:t>
              </a:r>
            </a:p>
          </p:txBody>
        </p:sp>
      </p:grpSp>
      <p:sp>
        <p:nvSpPr>
          <p:cNvPr id="15" name="TextBox 14">
            <a:extLst>
              <a:ext uri="{FF2B5EF4-FFF2-40B4-BE49-F238E27FC236}">
                <a16:creationId xmlns:a16="http://schemas.microsoft.com/office/drawing/2014/main" id="{A8CD5C22-F45B-B3D7-42FA-2BAE36148FF4}"/>
              </a:ext>
            </a:extLst>
          </p:cNvPr>
          <p:cNvSpPr txBox="1"/>
          <p:nvPr/>
        </p:nvSpPr>
        <p:spPr>
          <a:xfrm>
            <a:off x="759562" y="2852049"/>
            <a:ext cx="5316830" cy="2554545"/>
          </a:xfrm>
          <a:prstGeom prst="rect">
            <a:avLst/>
          </a:prstGeom>
          <a:noFill/>
        </p:spPr>
        <p:txBody>
          <a:bodyPr wrap="square" rtlCol="0">
            <a:spAutoFit/>
          </a:bodyPr>
          <a:lstStyle/>
          <a:p>
            <a:pPr algn="ctr"/>
            <a:r>
              <a:rPr lang="en-US" sz="2800" b="1" dirty="0">
                <a:latin typeface="Aptos Display" panose="020B0004020202020204" pitchFamily="34" charset="0"/>
              </a:rPr>
              <a:t>Workplace Challenges</a:t>
            </a:r>
          </a:p>
          <a:p>
            <a:pPr marL="285750" indent="-285750">
              <a:buFont typeface="Arial" panose="020B0604020202020204" pitchFamily="34" charset="0"/>
              <a:buChar char="•"/>
            </a:pPr>
            <a:r>
              <a:rPr lang="en-US" sz="2200" b="1" dirty="0">
                <a:latin typeface="Aptos Display" panose="020B0004020202020204" pitchFamily="34" charset="0"/>
              </a:rPr>
              <a:t>Feeling overworked</a:t>
            </a:r>
          </a:p>
          <a:p>
            <a:pPr marL="285750" indent="-285750">
              <a:buFont typeface="Arial" panose="020B0604020202020204" pitchFamily="34" charset="0"/>
              <a:buChar char="•"/>
            </a:pPr>
            <a:r>
              <a:rPr lang="en-US" sz="2200" b="1" dirty="0">
                <a:latin typeface="Aptos Display" panose="020B0004020202020204" pitchFamily="34" charset="0"/>
              </a:rPr>
              <a:t>Lack of sufficient supervision</a:t>
            </a:r>
          </a:p>
          <a:p>
            <a:pPr marL="285750" indent="-285750">
              <a:buFont typeface="Arial" panose="020B0604020202020204" pitchFamily="34" charset="0"/>
              <a:buChar char="•"/>
            </a:pPr>
            <a:r>
              <a:rPr lang="en-US" sz="2200" b="1" dirty="0">
                <a:latin typeface="Aptos Display" panose="020B0004020202020204" pitchFamily="34" charset="0"/>
              </a:rPr>
              <a:t>Challenges navigating addiction stigma</a:t>
            </a:r>
          </a:p>
          <a:p>
            <a:pPr marL="285750" indent="-285750">
              <a:buFont typeface="Arial" panose="020B0604020202020204" pitchFamily="34" charset="0"/>
              <a:buChar char="•"/>
            </a:pPr>
            <a:r>
              <a:rPr lang="en-US" sz="2200" b="1" dirty="0">
                <a:latin typeface="Aptos Display" panose="020B0004020202020204" pitchFamily="34" charset="0"/>
              </a:rPr>
              <a:t>Difficulty maintaining boundaries</a:t>
            </a:r>
          </a:p>
          <a:p>
            <a:pPr marL="285750" indent="-285750">
              <a:buFont typeface="Arial" panose="020B0604020202020204" pitchFamily="34" charset="0"/>
              <a:buChar char="•"/>
            </a:pPr>
            <a:r>
              <a:rPr lang="en-US" sz="2200" b="1" dirty="0">
                <a:latin typeface="Aptos Display" panose="020B0004020202020204" pitchFamily="34" charset="0"/>
              </a:rPr>
              <a:t>Lack of resources for clients </a:t>
            </a:r>
          </a:p>
          <a:p>
            <a:r>
              <a:rPr lang="en-US" sz="2200" b="1" dirty="0">
                <a:latin typeface="Aptos Display" panose="020B0004020202020204" pitchFamily="34" charset="0"/>
              </a:rPr>
              <a:t>     (ex. transportation)</a:t>
            </a:r>
          </a:p>
        </p:txBody>
      </p:sp>
      <p:sp>
        <p:nvSpPr>
          <p:cNvPr id="16" name="TextBox 15">
            <a:extLst>
              <a:ext uri="{FF2B5EF4-FFF2-40B4-BE49-F238E27FC236}">
                <a16:creationId xmlns:a16="http://schemas.microsoft.com/office/drawing/2014/main" id="{0CF3CB79-3D12-38FA-995E-A92E49AE8934}"/>
              </a:ext>
            </a:extLst>
          </p:cNvPr>
          <p:cNvSpPr txBox="1"/>
          <p:nvPr/>
        </p:nvSpPr>
        <p:spPr>
          <a:xfrm>
            <a:off x="6365368" y="2852049"/>
            <a:ext cx="5316829" cy="3231654"/>
          </a:xfrm>
          <a:prstGeom prst="rect">
            <a:avLst/>
          </a:prstGeom>
          <a:noFill/>
        </p:spPr>
        <p:txBody>
          <a:bodyPr wrap="square" rtlCol="0">
            <a:spAutoFit/>
          </a:bodyPr>
          <a:lstStyle/>
          <a:p>
            <a:pPr algn="ctr"/>
            <a:r>
              <a:rPr lang="en-US" sz="2800" b="1" dirty="0">
                <a:latin typeface="Aptos Display" panose="020B0004020202020204" pitchFamily="34" charset="0"/>
              </a:rPr>
              <a:t>Personal Challenges</a:t>
            </a:r>
          </a:p>
          <a:p>
            <a:pPr marL="285750" indent="-285750">
              <a:buFont typeface="Arial" panose="020B0604020202020204" pitchFamily="34" charset="0"/>
              <a:buChar char="•"/>
            </a:pPr>
            <a:r>
              <a:rPr lang="en-US" sz="2200" b="1" dirty="0">
                <a:latin typeface="Aptos Display" panose="020B0004020202020204" pitchFamily="34" charset="0"/>
              </a:rPr>
              <a:t>Feeling emotionally drained</a:t>
            </a:r>
          </a:p>
          <a:p>
            <a:pPr marL="285750" indent="-285750">
              <a:buFont typeface="Arial" panose="020B0604020202020204" pitchFamily="34" charset="0"/>
              <a:buChar char="•"/>
            </a:pPr>
            <a:r>
              <a:rPr lang="en-US" sz="2200" b="1" dirty="0">
                <a:latin typeface="Aptos Display" panose="020B0004020202020204" pitchFamily="34" charset="0"/>
              </a:rPr>
              <a:t>Feeling like there are no solutions </a:t>
            </a:r>
          </a:p>
          <a:p>
            <a:r>
              <a:rPr lang="en-US" sz="2200" b="1" dirty="0">
                <a:latin typeface="Aptos Display" panose="020B0004020202020204" pitchFamily="34" charset="0"/>
              </a:rPr>
              <a:t>     (i.e. resources)</a:t>
            </a:r>
          </a:p>
          <a:p>
            <a:pPr marL="285750" indent="-285750">
              <a:buFont typeface="Arial" panose="020B0604020202020204" pitchFamily="34" charset="0"/>
              <a:buChar char="•"/>
            </a:pPr>
            <a:r>
              <a:rPr lang="en-US" sz="2200" b="1" dirty="0">
                <a:latin typeface="Aptos Display" panose="020B0004020202020204" pitchFamily="34" charset="0"/>
              </a:rPr>
              <a:t>Taking problems home</a:t>
            </a:r>
          </a:p>
          <a:p>
            <a:pPr marL="285750" indent="-285750">
              <a:buFont typeface="Arial" panose="020B0604020202020204" pitchFamily="34" charset="0"/>
              <a:buChar char="•"/>
            </a:pPr>
            <a:r>
              <a:rPr lang="en-US" sz="2200" b="1" dirty="0">
                <a:latin typeface="Aptos Display" panose="020B0004020202020204" pitchFamily="34" charset="0"/>
              </a:rPr>
              <a:t>Difficulty hearing clients’ stories, vulnerable to emotional triggers</a:t>
            </a:r>
          </a:p>
          <a:p>
            <a:pPr marL="285750" indent="-285750">
              <a:buFont typeface="Arial" panose="020B0604020202020204" pitchFamily="34" charset="0"/>
              <a:buChar char="•"/>
            </a:pPr>
            <a:r>
              <a:rPr lang="en-US" sz="2200" b="1" dirty="0">
                <a:latin typeface="Aptos Display" panose="020B0004020202020204" pitchFamily="34" charset="0"/>
              </a:rPr>
              <a:t>Feelings of failure to do the job successfully</a:t>
            </a:r>
          </a:p>
        </p:txBody>
      </p:sp>
    </p:spTree>
    <p:extLst>
      <p:ext uri="{BB962C8B-B14F-4D97-AF65-F5344CB8AC3E}">
        <p14:creationId xmlns:p14="http://schemas.microsoft.com/office/powerpoint/2010/main" val="88285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erson sitting on the floor&#10;&#10;Description automatically generated">
            <a:extLst>
              <a:ext uri="{FF2B5EF4-FFF2-40B4-BE49-F238E27FC236}">
                <a16:creationId xmlns:a16="http://schemas.microsoft.com/office/drawing/2014/main" id="{D0839C1C-E05C-58C3-170E-690030C27350}"/>
              </a:ext>
            </a:extLst>
          </p:cNvPr>
          <p:cNvPicPr>
            <a:picLocks noChangeAspect="1"/>
          </p:cNvPicPr>
          <p:nvPr/>
        </p:nvPicPr>
        <p:blipFill rotWithShape="1">
          <a:blip r:embed="rId3">
            <a:extLst>
              <a:ext uri="{28A0092B-C50C-407E-A947-70E740481C1C}">
                <a14:useLocalDpi xmlns:a14="http://schemas.microsoft.com/office/drawing/2010/main" val="0"/>
              </a:ext>
            </a:extLst>
          </a:blip>
          <a:srcRect l="6791" t="4940" r="30136" b="709"/>
          <a:stretch/>
        </p:blipFill>
        <p:spPr>
          <a:xfrm>
            <a:off x="0" y="1446567"/>
            <a:ext cx="3678072" cy="3644125"/>
          </a:xfrm>
          <a:prstGeom prst="rect">
            <a:avLst/>
          </a:prstGeom>
        </p:spPr>
      </p:pic>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6096000" y="1034621"/>
            <a:ext cx="4629624" cy="707886"/>
          </a:xfrm>
          <a:prstGeom prst="rect">
            <a:avLst/>
          </a:prstGeom>
          <a:noFill/>
        </p:spPr>
        <p:txBody>
          <a:bodyPr wrap="square" rtlCol="0">
            <a:spAutoFit/>
          </a:bodyPr>
          <a:lstStyle/>
          <a:p>
            <a:pPr algn="r"/>
            <a:r>
              <a:rPr lang="en-US" sz="4000" b="1" dirty="0">
                <a:latin typeface="Aptos Display" panose="020B0004020202020204" pitchFamily="34" charset="0"/>
              </a:rPr>
              <a:t>“The Strong One”</a:t>
            </a:r>
          </a:p>
        </p:txBody>
      </p:sp>
      <p:sp>
        <p:nvSpPr>
          <p:cNvPr id="3" name="TextBox 2">
            <a:extLst>
              <a:ext uri="{FF2B5EF4-FFF2-40B4-BE49-F238E27FC236}">
                <a16:creationId xmlns:a16="http://schemas.microsoft.com/office/drawing/2014/main" id="{C48C9E60-1AC7-EEB8-B083-9EB028D07B80}"/>
              </a:ext>
            </a:extLst>
          </p:cNvPr>
          <p:cNvSpPr txBox="1"/>
          <p:nvPr/>
        </p:nvSpPr>
        <p:spPr>
          <a:xfrm>
            <a:off x="5961277" y="3067946"/>
            <a:ext cx="5444678" cy="630750"/>
          </a:xfrm>
          <a:prstGeom prst="rect">
            <a:avLst/>
          </a:prstGeom>
          <a:noFill/>
        </p:spPr>
        <p:txBody>
          <a:bodyPr wrap="square" rtlCol="0">
            <a:spAutoFit/>
          </a:bodyPr>
          <a:lstStyle/>
          <a:p>
            <a:pPr marR="0" lvl="0">
              <a:lnSpc>
                <a:spcPct val="115000"/>
              </a:lnSpc>
              <a:spcBef>
                <a:spcPts val="0"/>
              </a:spcBef>
              <a:spcAft>
                <a:spcPts val="0"/>
              </a:spcAft>
            </a:pPr>
            <a:r>
              <a:rPr lang="en-US" sz="3200" b="1" dirty="0">
                <a:latin typeface="Aptos Display" panose="020B0004020202020204" pitchFamily="34" charset="0"/>
                <a:ea typeface="Arial" panose="020B0604020202020204" pitchFamily="34" charset="0"/>
              </a:rPr>
              <a:t>No one can do self-care for us.</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5">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
        <p:nvSpPr>
          <p:cNvPr id="25" name="Circle: Hollow 24">
            <a:extLst>
              <a:ext uri="{FF2B5EF4-FFF2-40B4-BE49-F238E27FC236}">
                <a16:creationId xmlns:a16="http://schemas.microsoft.com/office/drawing/2014/main" id="{561181D9-CBE4-8B86-AF74-E899101056A3}"/>
              </a:ext>
            </a:extLst>
          </p:cNvPr>
          <p:cNvSpPr/>
          <p:nvPr/>
        </p:nvSpPr>
        <p:spPr>
          <a:xfrm>
            <a:off x="-1457516" y="518615"/>
            <a:ext cx="5961277" cy="5436147"/>
          </a:xfrm>
          <a:prstGeom prst="donut">
            <a:avLst>
              <a:gd name="adj" fmla="val 9177"/>
            </a:avLst>
          </a:prstGeom>
          <a:solidFill>
            <a:srgbClr val="5B6C70"/>
          </a:solidFill>
          <a:ln>
            <a:solidFill>
              <a:srgbClr val="5B6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9623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399822" y="360329"/>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Self-care Requires Self-reflection</a:t>
            </a:r>
          </a:p>
        </p:txBody>
      </p:sp>
      <p:sp>
        <p:nvSpPr>
          <p:cNvPr id="3" name="TextBox 2">
            <a:extLst>
              <a:ext uri="{FF2B5EF4-FFF2-40B4-BE49-F238E27FC236}">
                <a16:creationId xmlns:a16="http://schemas.microsoft.com/office/drawing/2014/main" id="{C48C9E60-1AC7-EEB8-B083-9EB028D07B80}"/>
              </a:ext>
            </a:extLst>
          </p:cNvPr>
          <p:cNvSpPr txBox="1"/>
          <p:nvPr/>
        </p:nvSpPr>
        <p:spPr>
          <a:xfrm>
            <a:off x="1311322" y="1392599"/>
            <a:ext cx="9997654" cy="2032544"/>
          </a:xfrm>
          <a:prstGeom prst="rect">
            <a:avLst/>
          </a:prstGeom>
          <a:noFill/>
        </p:spPr>
        <p:txBody>
          <a:bodyPr wrap="square" rtlCol="0">
            <a:spAutoFit/>
          </a:bodyPr>
          <a:lstStyle/>
          <a:p>
            <a:pPr>
              <a:lnSpc>
                <a:spcPct val="200000"/>
              </a:lnSpc>
            </a:pPr>
            <a:r>
              <a:rPr lang="en-US" sz="2200" b="1" dirty="0">
                <a:latin typeface="Aptos Display" panose="020B0004020202020204" pitchFamily="34" charset="0"/>
                <a:ea typeface="Arial" panose="020B0604020202020204" pitchFamily="34" charset="0"/>
              </a:rPr>
              <a:t>Self-reflection is an essential part of developing a self-care practice.</a:t>
            </a:r>
          </a:p>
          <a:p>
            <a:pPr>
              <a:lnSpc>
                <a:spcPct val="200000"/>
              </a:lnSpc>
            </a:pPr>
            <a:r>
              <a:rPr lang="en-US" sz="2200" b="1" dirty="0">
                <a:latin typeface="Aptos Display" panose="020B0004020202020204" pitchFamily="34" charset="0"/>
                <a:ea typeface="Arial" panose="020B0604020202020204" pitchFamily="34" charset="0"/>
              </a:rPr>
              <a:t>Ask yourself:</a:t>
            </a:r>
          </a:p>
          <a:p>
            <a:pPr marL="800100" lvl="1" indent="-342900">
              <a:lnSpc>
                <a:spcPct val="200000"/>
              </a:lnSpc>
              <a:buFont typeface="Arial" panose="020B0604020202020204" pitchFamily="34" charset="0"/>
              <a:buChar char="•"/>
            </a:pPr>
            <a:r>
              <a:rPr lang="en-US" sz="2200" b="1" u="none" strike="noStrike" dirty="0">
                <a:effectLst/>
                <a:latin typeface="Aptos Display" panose="020B0004020202020204" pitchFamily="34" charset="0"/>
                <a:ea typeface="Arial" panose="020B0604020202020204" pitchFamily="34" charset="0"/>
              </a:rPr>
              <a:t>What does it feel like when I am not taking care of myself?</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
        <p:nvSpPr>
          <p:cNvPr id="5" name="TextBox 4">
            <a:extLst>
              <a:ext uri="{FF2B5EF4-FFF2-40B4-BE49-F238E27FC236}">
                <a16:creationId xmlns:a16="http://schemas.microsoft.com/office/drawing/2014/main" id="{89C1F87A-C433-CB40-4484-7D93EA129720}"/>
              </a:ext>
            </a:extLst>
          </p:cNvPr>
          <p:cNvSpPr txBox="1"/>
          <p:nvPr/>
        </p:nvSpPr>
        <p:spPr>
          <a:xfrm>
            <a:off x="1311322" y="3334362"/>
            <a:ext cx="8810578" cy="678327"/>
          </a:xfrm>
          <a:prstGeom prst="rect">
            <a:avLst/>
          </a:prstGeom>
          <a:noFill/>
        </p:spPr>
        <p:txBody>
          <a:bodyPr wrap="square" rtlCol="0">
            <a:spAutoFit/>
          </a:bodyPr>
          <a:lstStyle/>
          <a:p>
            <a:pPr marL="800100" lvl="1" indent="-342900">
              <a:lnSpc>
                <a:spcPct val="200000"/>
              </a:lnSpc>
              <a:buFont typeface="Arial" panose="020B0604020202020204" pitchFamily="34" charset="0"/>
              <a:buChar char="•"/>
            </a:pPr>
            <a:r>
              <a:rPr lang="en-US" sz="2200" b="1" u="none" strike="noStrike" dirty="0">
                <a:effectLst/>
                <a:latin typeface="Aptos Display" panose="020B0004020202020204" pitchFamily="34" charset="0"/>
                <a:ea typeface="Arial" panose="020B0604020202020204" pitchFamily="34" charset="0"/>
              </a:rPr>
              <a:t>What are my warning signs and signals?</a:t>
            </a:r>
          </a:p>
        </p:txBody>
      </p:sp>
      <p:sp>
        <p:nvSpPr>
          <p:cNvPr id="12" name="TextBox 11">
            <a:extLst>
              <a:ext uri="{FF2B5EF4-FFF2-40B4-BE49-F238E27FC236}">
                <a16:creationId xmlns:a16="http://schemas.microsoft.com/office/drawing/2014/main" id="{0F13C516-F983-A82A-2EF7-7CD8CB2C6FE9}"/>
              </a:ext>
            </a:extLst>
          </p:cNvPr>
          <p:cNvSpPr txBox="1"/>
          <p:nvPr/>
        </p:nvSpPr>
        <p:spPr>
          <a:xfrm>
            <a:off x="1311322" y="4012689"/>
            <a:ext cx="8810578" cy="678327"/>
          </a:xfrm>
          <a:prstGeom prst="rect">
            <a:avLst/>
          </a:prstGeom>
          <a:noFill/>
        </p:spPr>
        <p:txBody>
          <a:bodyPr wrap="square" rtlCol="0">
            <a:spAutoFit/>
          </a:bodyPr>
          <a:lstStyle/>
          <a:p>
            <a:pPr marL="800100" lvl="1" indent="-342900">
              <a:lnSpc>
                <a:spcPct val="200000"/>
              </a:lnSpc>
              <a:buFont typeface="Arial" panose="020B0604020202020204" pitchFamily="34" charset="0"/>
              <a:buChar char="•"/>
            </a:pPr>
            <a:r>
              <a:rPr lang="en-US" sz="2200" b="1" u="none" strike="noStrike" dirty="0">
                <a:effectLst/>
                <a:latin typeface="Aptos Display" panose="020B0004020202020204" pitchFamily="34" charset="0"/>
                <a:ea typeface="Arial" panose="020B0604020202020204" pitchFamily="34" charset="0"/>
              </a:rPr>
              <a:t>How do I know when it’s time to take action to care for myself?</a:t>
            </a:r>
          </a:p>
        </p:txBody>
      </p:sp>
    </p:spTree>
    <p:extLst>
      <p:ext uri="{BB962C8B-B14F-4D97-AF65-F5344CB8AC3E}">
        <p14:creationId xmlns:p14="http://schemas.microsoft.com/office/powerpoint/2010/main" val="231687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769893" y="255093"/>
            <a:ext cx="8205815" cy="707886"/>
          </a:xfrm>
          <a:prstGeom prst="rect">
            <a:avLst/>
          </a:prstGeom>
          <a:noFill/>
        </p:spPr>
        <p:txBody>
          <a:bodyPr wrap="square" rtlCol="0">
            <a:spAutoFit/>
          </a:bodyPr>
          <a:lstStyle/>
          <a:p>
            <a:pPr algn="ctr"/>
            <a:r>
              <a:rPr lang="en-US" sz="4000" b="1" dirty="0">
                <a:latin typeface="Aptos Display" panose="020B0004020202020204" pitchFamily="34" charset="0"/>
              </a:rPr>
              <a:t>Signs to Focus on Self-care</a:t>
            </a:r>
          </a:p>
        </p:txBody>
      </p:sp>
      <p:sp>
        <p:nvSpPr>
          <p:cNvPr id="3" name="TextBox 2">
            <a:extLst>
              <a:ext uri="{FF2B5EF4-FFF2-40B4-BE49-F238E27FC236}">
                <a16:creationId xmlns:a16="http://schemas.microsoft.com/office/drawing/2014/main" id="{C48C9E60-1AC7-EEB8-B083-9EB028D07B80}"/>
              </a:ext>
            </a:extLst>
          </p:cNvPr>
          <p:cNvSpPr txBox="1"/>
          <p:nvPr/>
        </p:nvSpPr>
        <p:spPr>
          <a:xfrm>
            <a:off x="409675" y="1272037"/>
            <a:ext cx="3863043" cy="5063759"/>
          </a:xfrm>
          <a:prstGeom prst="rect">
            <a:avLst/>
          </a:prstGeom>
          <a:noFill/>
        </p:spPr>
        <p:txBody>
          <a:bodyPr wrap="square" rtlCol="0">
            <a:spAutoFit/>
          </a:bodyPr>
          <a:lstStyle/>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Difficulty concentrating</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Anger and irritability</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Apathy, hopelessness</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Ignoring hygiene needs</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Bottled up emotions</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Excessive blaming</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In denial about problems</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Compulsive behaviors (e.g. overspending, overeating, gambling)</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Chronic physical challenges such as gastrointestinal problems and recurrent colds</a:t>
            </a:r>
          </a:p>
          <a:p>
            <a:pPr marL="342900" indent="-342900">
              <a:lnSpc>
                <a:spcPct val="115000"/>
              </a:lnSpc>
              <a:buFont typeface="Arial" panose="020B0604020202020204" pitchFamily="34" charset="0"/>
              <a:buChar char="•"/>
            </a:pPr>
            <a:endParaRPr lang="en-US" sz="2200" b="1" dirty="0">
              <a:latin typeface="Aptos Display" panose="020B0004020202020204" pitchFamily="34" charset="0"/>
              <a:ea typeface="Arial" panose="020B0604020202020204" pitchFamily="34" charset="0"/>
            </a:endParaRP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pic>
        <p:nvPicPr>
          <p:cNvPr id="18" name="Picture 17" descr="A person throwing boxes into the air&#10;&#10;Description automatically generated">
            <a:extLst>
              <a:ext uri="{FF2B5EF4-FFF2-40B4-BE49-F238E27FC236}">
                <a16:creationId xmlns:a16="http://schemas.microsoft.com/office/drawing/2014/main" id="{D4495C5F-0B97-6083-9F7E-158A7DF84A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2718" y="1224183"/>
            <a:ext cx="3200166" cy="4800249"/>
          </a:xfrm>
          <a:prstGeom prst="rect">
            <a:avLst/>
          </a:prstGeom>
        </p:spPr>
      </p:pic>
      <p:sp>
        <p:nvSpPr>
          <p:cNvPr id="17" name="TextBox 16">
            <a:extLst>
              <a:ext uri="{FF2B5EF4-FFF2-40B4-BE49-F238E27FC236}">
                <a16:creationId xmlns:a16="http://schemas.microsoft.com/office/drawing/2014/main" id="{3BBB43D7-BC5B-19FE-130E-42F4D529B6B5}"/>
              </a:ext>
            </a:extLst>
          </p:cNvPr>
          <p:cNvSpPr txBox="1"/>
          <p:nvPr/>
        </p:nvSpPr>
        <p:spPr>
          <a:xfrm>
            <a:off x="8135761" y="1272037"/>
            <a:ext cx="3492132" cy="4676152"/>
          </a:xfrm>
          <a:prstGeom prst="rect">
            <a:avLst/>
          </a:prstGeom>
          <a:noFill/>
        </p:spPr>
        <p:txBody>
          <a:bodyPr wrap="square" rtlCol="0">
            <a:spAutoFit/>
          </a:bodyPr>
          <a:lstStyle/>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Absenteeism (missing a lot of work/many sick days)</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Difficulty separating work life from personal life</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Dread</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Insomnia</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Excessive complaining</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Loss of appetite</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Depression</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Anxiety</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Isolation</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Detachment</a:t>
            </a:r>
          </a:p>
          <a:p>
            <a:pPr marL="342900" indent="-342900">
              <a:lnSpc>
                <a:spcPct val="115000"/>
              </a:lnSpc>
              <a:buFont typeface="Arial" panose="020B0604020202020204" pitchFamily="34" charset="0"/>
              <a:buChar char="•"/>
            </a:pPr>
            <a:r>
              <a:rPr lang="en-US" sz="2000" b="1" dirty="0">
                <a:latin typeface="Aptos Display" panose="020B0004020202020204" pitchFamily="34" charset="0"/>
                <a:ea typeface="Arial" panose="020B0604020202020204" pitchFamily="34" charset="0"/>
              </a:rPr>
              <a:t>Loss of motivation</a:t>
            </a:r>
          </a:p>
        </p:txBody>
      </p:sp>
    </p:spTree>
    <p:extLst>
      <p:ext uri="{BB962C8B-B14F-4D97-AF65-F5344CB8AC3E}">
        <p14:creationId xmlns:p14="http://schemas.microsoft.com/office/powerpoint/2010/main" val="134915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585D70-8063-D70F-338D-EBB93DD5F0E5}"/>
              </a:ext>
            </a:extLst>
          </p:cNvPr>
          <p:cNvSpPr/>
          <p:nvPr/>
        </p:nvSpPr>
        <p:spPr>
          <a:xfrm>
            <a:off x="0" y="6285636"/>
            <a:ext cx="12192000" cy="572364"/>
          </a:xfrm>
          <a:prstGeom prst="rect">
            <a:avLst/>
          </a:prstGeom>
          <a:gradFill flip="none" rotWithShape="1">
            <a:gsLst>
              <a:gs pos="7000">
                <a:srgbClr val="19D3C5"/>
              </a:gs>
              <a:gs pos="27000">
                <a:srgbClr val="6FB1CB"/>
              </a:gs>
              <a:gs pos="75000">
                <a:srgbClr val="6FB1CB"/>
              </a:gs>
              <a:gs pos="95000">
                <a:srgbClr val="0070C0"/>
              </a:gs>
              <a:gs pos="100000">
                <a:srgbClr val="0070C0"/>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EECC710-301D-4DB6-EA44-96E12A750529}"/>
              </a:ext>
            </a:extLst>
          </p:cNvPr>
          <p:cNvGrpSpPr/>
          <p:nvPr/>
        </p:nvGrpSpPr>
        <p:grpSpPr>
          <a:xfrm>
            <a:off x="207805" y="6335796"/>
            <a:ext cx="1103517" cy="491581"/>
            <a:chOff x="228600" y="6318292"/>
            <a:chExt cx="1103517" cy="491581"/>
          </a:xfrm>
        </p:grpSpPr>
        <p:sp>
          <p:nvSpPr>
            <p:cNvPr id="8" name="Rectangle 7">
              <a:extLst>
                <a:ext uri="{FF2B5EF4-FFF2-40B4-BE49-F238E27FC236}">
                  <a16:creationId xmlns:a16="http://schemas.microsoft.com/office/drawing/2014/main" id="{D6D1A62E-35C6-7AD6-70A8-D264925391E4}"/>
                </a:ext>
              </a:extLst>
            </p:cNvPr>
            <p:cNvSpPr/>
            <p:nvPr/>
          </p:nvSpPr>
          <p:spPr>
            <a:xfrm>
              <a:off x="228600" y="6318292"/>
              <a:ext cx="1103517" cy="4915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blue triangles&#10;&#10;Description automatically generated">
              <a:extLst>
                <a:ext uri="{FF2B5EF4-FFF2-40B4-BE49-F238E27FC236}">
                  <a16:creationId xmlns:a16="http://schemas.microsoft.com/office/drawing/2014/main" id="{6AF1F9DE-BEE0-A401-0E3D-97A44B42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65" y="6346212"/>
              <a:ext cx="1006185" cy="449097"/>
            </a:xfrm>
            <a:prstGeom prst="rect">
              <a:avLst/>
            </a:prstGeom>
          </p:spPr>
        </p:pic>
      </p:grpSp>
      <p:sp>
        <p:nvSpPr>
          <p:cNvPr id="2" name="TextBox 1">
            <a:extLst>
              <a:ext uri="{FF2B5EF4-FFF2-40B4-BE49-F238E27FC236}">
                <a16:creationId xmlns:a16="http://schemas.microsoft.com/office/drawing/2014/main" id="{D4C5F979-4294-25E8-D8BC-8733C3DAEFF9}"/>
              </a:ext>
            </a:extLst>
          </p:cNvPr>
          <p:cNvSpPr txBox="1"/>
          <p:nvPr/>
        </p:nvSpPr>
        <p:spPr>
          <a:xfrm>
            <a:off x="1174045" y="361244"/>
            <a:ext cx="9392355" cy="707886"/>
          </a:xfrm>
          <a:prstGeom prst="rect">
            <a:avLst/>
          </a:prstGeom>
          <a:noFill/>
        </p:spPr>
        <p:txBody>
          <a:bodyPr wrap="square" rtlCol="0">
            <a:spAutoFit/>
          </a:bodyPr>
          <a:lstStyle/>
          <a:p>
            <a:pPr algn="ctr"/>
            <a:r>
              <a:rPr lang="en-US" sz="4000" b="1" dirty="0">
                <a:latin typeface="Aptos Display" panose="020B0004020202020204" pitchFamily="34" charset="0"/>
              </a:rPr>
              <a:t>When to Seek Professional Help</a:t>
            </a:r>
          </a:p>
        </p:txBody>
      </p:sp>
      <p:sp>
        <p:nvSpPr>
          <p:cNvPr id="3" name="TextBox 2">
            <a:extLst>
              <a:ext uri="{FF2B5EF4-FFF2-40B4-BE49-F238E27FC236}">
                <a16:creationId xmlns:a16="http://schemas.microsoft.com/office/drawing/2014/main" id="{C48C9E60-1AC7-EEB8-B083-9EB028D07B80}"/>
              </a:ext>
            </a:extLst>
          </p:cNvPr>
          <p:cNvSpPr txBox="1"/>
          <p:nvPr/>
        </p:nvSpPr>
        <p:spPr>
          <a:xfrm>
            <a:off x="1553661" y="1300902"/>
            <a:ext cx="9012739" cy="3816429"/>
          </a:xfrm>
          <a:prstGeom prst="rect">
            <a:avLst/>
          </a:prstGeom>
          <a:noFill/>
        </p:spPr>
        <p:txBody>
          <a:bodyPr wrap="square" rtlCol="0">
            <a:spAutoFit/>
          </a:bodyPr>
          <a:lstStyle/>
          <a:p>
            <a:r>
              <a:rPr lang="en-US" sz="2200" b="1" i="0" dirty="0">
                <a:effectLst/>
                <a:highlight>
                  <a:srgbClr val="FFFFFF"/>
                </a:highlight>
                <a:latin typeface="Aptos Display" panose="020B0004020202020204" pitchFamily="34" charset="0"/>
              </a:rPr>
              <a:t>National Institute of Mental Health </a:t>
            </a:r>
            <a:r>
              <a:rPr lang="en-US" sz="2200" b="1" dirty="0">
                <a:highlight>
                  <a:srgbClr val="FFFFFF"/>
                </a:highlight>
                <a:latin typeface="Aptos Display" panose="020B0004020202020204" pitchFamily="34" charset="0"/>
              </a:rPr>
              <a:t>states to seek professional help i</a:t>
            </a:r>
            <a:r>
              <a:rPr lang="en-US" sz="2200" b="1" i="0" dirty="0">
                <a:effectLst/>
                <a:highlight>
                  <a:srgbClr val="FFFFFF"/>
                </a:highlight>
                <a:latin typeface="Aptos Display" panose="020B0004020202020204" pitchFamily="34" charset="0"/>
              </a:rPr>
              <a:t>f you are experiencing severe or distressing symptoms that have lasted 2 weeks or more, such as:</a:t>
            </a:r>
          </a:p>
          <a:p>
            <a:endParaRPr lang="en-US" sz="2200" b="1" i="0" dirty="0">
              <a:effectLst/>
              <a:highlight>
                <a:srgbClr val="FFFFFF"/>
              </a:highlight>
              <a:latin typeface="Aptos Display" panose="020B0004020202020204" pitchFamily="34" charset="0"/>
            </a:endParaRPr>
          </a:p>
          <a:p>
            <a:pPr>
              <a:buFont typeface="Arial" panose="020B0604020202020204" pitchFamily="34" charset="0"/>
              <a:buChar char="•"/>
            </a:pPr>
            <a:r>
              <a:rPr lang="en-US" sz="2200" b="1" i="0" dirty="0">
                <a:effectLst/>
                <a:highlight>
                  <a:srgbClr val="FFFFFF"/>
                </a:highlight>
                <a:latin typeface="Aptos Display" panose="020B0004020202020204" pitchFamily="34" charset="0"/>
              </a:rPr>
              <a:t>Difficulty sleeping</a:t>
            </a:r>
          </a:p>
          <a:p>
            <a:pPr>
              <a:buFont typeface="Arial" panose="020B0604020202020204" pitchFamily="34" charset="0"/>
              <a:buChar char="•"/>
            </a:pPr>
            <a:r>
              <a:rPr lang="en-US" sz="2200" b="1" i="0" dirty="0">
                <a:effectLst/>
                <a:highlight>
                  <a:srgbClr val="FFFFFF"/>
                </a:highlight>
                <a:latin typeface="Aptos Display" panose="020B0004020202020204" pitchFamily="34" charset="0"/>
              </a:rPr>
              <a:t>Changes in appetite or unplanned weight changes</a:t>
            </a:r>
          </a:p>
          <a:p>
            <a:pPr>
              <a:buFont typeface="Arial" panose="020B0604020202020204" pitchFamily="34" charset="0"/>
              <a:buChar char="•"/>
            </a:pPr>
            <a:r>
              <a:rPr lang="en-US" sz="2200" b="1" i="0" dirty="0">
                <a:effectLst/>
                <a:highlight>
                  <a:srgbClr val="FFFFFF"/>
                </a:highlight>
                <a:latin typeface="Aptos Display" panose="020B0004020202020204" pitchFamily="34" charset="0"/>
              </a:rPr>
              <a:t>Difficulty getting out of bed in the morning because of mood</a:t>
            </a:r>
          </a:p>
          <a:p>
            <a:pPr>
              <a:buFont typeface="Arial" panose="020B0604020202020204" pitchFamily="34" charset="0"/>
              <a:buChar char="•"/>
            </a:pPr>
            <a:r>
              <a:rPr lang="en-US" sz="2200" b="1" i="0" dirty="0">
                <a:effectLst/>
                <a:highlight>
                  <a:srgbClr val="FFFFFF"/>
                </a:highlight>
                <a:latin typeface="Aptos Display" panose="020B0004020202020204" pitchFamily="34" charset="0"/>
              </a:rPr>
              <a:t>Difficulty concentrating</a:t>
            </a:r>
          </a:p>
          <a:p>
            <a:pPr>
              <a:buFont typeface="Arial" panose="020B0604020202020204" pitchFamily="34" charset="0"/>
              <a:buChar char="•"/>
            </a:pPr>
            <a:r>
              <a:rPr lang="en-US" sz="2200" b="1" i="0" dirty="0">
                <a:effectLst/>
                <a:highlight>
                  <a:srgbClr val="FFFFFF"/>
                </a:highlight>
                <a:latin typeface="Aptos Display" panose="020B0004020202020204" pitchFamily="34" charset="0"/>
              </a:rPr>
              <a:t>Loss of interest in things you usually find enjoyable</a:t>
            </a:r>
          </a:p>
          <a:p>
            <a:pPr>
              <a:buFont typeface="Arial" panose="020B0604020202020204" pitchFamily="34" charset="0"/>
              <a:buChar char="•"/>
            </a:pPr>
            <a:r>
              <a:rPr lang="en-US" sz="2200" b="1" i="0" dirty="0">
                <a:effectLst/>
                <a:highlight>
                  <a:srgbClr val="FFFFFF"/>
                </a:highlight>
                <a:latin typeface="Aptos Display" panose="020B0004020202020204" pitchFamily="34" charset="0"/>
              </a:rPr>
              <a:t>Inability to complete usual tasks and activities</a:t>
            </a:r>
          </a:p>
          <a:p>
            <a:pPr>
              <a:buFont typeface="Arial" panose="020B0604020202020204" pitchFamily="34" charset="0"/>
              <a:buChar char="•"/>
            </a:pPr>
            <a:r>
              <a:rPr lang="en-US" sz="2200" b="1" i="0" dirty="0">
                <a:effectLst/>
                <a:highlight>
                  <a:srgbClr val="FFFFFF"/>
                </a:highlight>
                <a:latin typeface="Aptos Display" panose="020B0004020202020204" pitchFamily="34" charset="0"/>
              </a:rPr>
              <a:t>Feelings of irritability, frustration, or restlessness</a:t>
            </a:r>
          </a:p>
        </p:txBody>
      </p:sp>
      <p:grpSp>
        <p:nvGrpSpPr>
          <p:cNvPr id="10" name="Group 9">
            <a:extLst>
              <a:ext uri="{FF2B5EF4-FFF2-40B4-BE49-F238E27FC236}">
                <a16:creationId xmlns:a16="http://schemas.microsoft.com/office/drawing/2014/main" id="{667C667F-0BF8-EDEE-0394-6026DB640C99}"/>
              </a:ext>
            </a:extLst>
          </p:cNvPr>
          <p:cNvGrpSpPr/>
          <p:nvPr/>
        </p:nvGrpSpPr>
        <p:grpSpPr>
          <a:xfrm>
            <a:off x="10831476" y="6318292"/>
            <a:ext cx="1103517" cy="507052"/>
            <a:chOff x="10566400" y="6302821"/>
            <a:chExt cx="1103517" cy="507052"/>
          </a:xfrm>
        </p:grpSpPr>
        <p:sp>
          <p:nvSpPr>
            <p:cNvPr id="4" name="Rectangle 3">
              <a:extLst>
                <a:ext uri="{FF2B5EF4-FFF2-40B4-BE49-F238E27FC236}">
                  <a16:creationId xmlns:a16="http://schemas.microsoft.com/office/drawing/2014/main" id="{BD2405E8-DDC4-8FCB-5F58-B2999D2CB917}"/>
                </a:ext>
              </a:extLst>
            </p:cNvPr>
            <p:cNvSpPr/>
            <p:nvPr/>
          </p:nvSpPr>
          <p:spPr>
            <a:xfrm>
              <a:off x="10566400" y="6302821"/>
              <a:ext cx="1103517" cy="5070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red logo&#10;&#10;Description automatically generated">
              <a:extLst>
                <a:ext uri="{FF2B5EF4-FFF2-40B4-BE49-F238E27FC236}">
                  <a16:creationId xmlns:a16="http://schemas.microsoft.com/office/drawing/2014/main" id="{F9ED22B1-6A53-AA75-C82E-BC181EE95E7E}"/>
                </a:ext>
              </a:extLst>
            </p:cNvPr>
            <p:cNvPicPr>
              <a:picLocks noChangeAspect="1"/>
            </p:cNvPicPr>
            <p:nvPr/>
          </p:nvPicPr>
          <p:blipFill rotWithShape="1">
            <a:blip r:embed="rId4">
              <a:extLst>
                <a:ext uri="{28A0092B-C50C-407E-A947-70E740481C1C}">
                  <a14:useLocalDpi xmlns:a14="http://schemas.microsoft.com/office/drawing/2010/main" val="0"/>
                </a:ext>
              </a:extLst>
            </a:blip>
            <a:srcRect t="25552" b="21344"/>
            <a:stretch/>
          </p:blipFill>
          <p:spPr>
            <a:xfrm>
              <a:off x="10642733" y="6302821"/>
              <a:ext cx="950850" cy="504938"/>
            </a:xfrm>
            <a:prstGeom prst="rect">
              <a:avLst/>
            </a:prstGeom>
          </p:spPr>
        </p:pic>
      </p:grpSp>
      <p:sp>
        <p:nvSpPr>
          <p:cNvPr id="5" name="TextBox 4">
            <a:extLst>
              <a:ext uri="{FF2B5EF4-FFF2-40B4-BE49-F238E27FC236}">
                <a16:creationId xmlns:a16="http://schemas.microsoft.com/office/drawing/2014/main" id="{A6DE9B18-8A14-A4DA-4F41-80F6E1641536}"/>
              </a:ext>
            </a:extLst>
          </p:cNvPr>
          <p:cNvSpPr txBox="1"/>
          <p:nvPr/>
        </p:nvSpPr>
        <p:spPr>
          <a:xfrm>
            <a:off x="9332285" y="5715310"/>
            <a:ext cx="1499191" cy="338554"/>
          </a:xfrm>
          <a:prstGeom prst="rect">
            <a:avLst/>
          </a:prstGeom>
          <a:noFill/>
        </p:spPr>
        <p:txBody>
          <a:bodyPr wrap="square" rtlCol="0">
            <a:spAutoFit/>
          </a:bodyPr>
          <a:lstStyle/>
          <a:p>
            <a:r>
              <a:rPr lang="en-US" sz="1600" dirty="0"/>
              <a:t>(NIMH, 2024)</a:t>
            </a:r>
          </a:p>
        </p:txBody>
      </p:sp>
    </p:spTree>
    <p:extLst>
      <p:ext uri="{BB962C8B-B14F-4D97-AF65-F5344CB8AC3E}">
        <p14:creationId xmlns:p14="http://schemas.microsoft.com/office/powerpoint/2010/main" val="3691499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8e10171-b423-4b79-ae35-e639349284d0" xsi:nil="true"/>
    <lcf76f155ced4ddcb4097134ff3c332f xmlns="09c2cb2d-49a0-47be-bee6-63d7d1850dd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7B4A74B3662141926718CBBDA2AC56" ma:contentTypeVersion="15" ma:contentTypeDescription="Create a new document." ma:contentTypeScope="" ma:versionID="4aaac23a93a145e9da140fb21916aeac">
  <xsd:schema xmlns:xsd="http://www.w3.org/2001/XMLSchema" xmlns:xs="http://www.w3.org/2001/XMLSchema" xmlns:p="http://schemas.microsoft.com/office/2006/metadata/properties" xmlns:ns2="09c2cb2d-49a0-47be-bee6-63d7d1850dd0" xmlns:ns3="a8e10171-b423-4b79-ae35-e639349284d0" targetNamespace="http://schemas.microsoft.com/office/2006/metadata/properties" ma:root="true" ma:fieldsID="ca8de8f70f46713959f7200f5660793f" ns2:_="" ns3:_="">
    <xsd:import namespace="09c2cb2d-49a0-47be-bee6-63d7d1850dd0"/>
    <xsd:import namespace="a8e10171-b423-4b79-ae35-e639349284d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bjectDetectorVersions" minOccurs="0"/>
                <xsd:element ref="ns2:MediaServiceOCR"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c2cb2d-49a0-47be-bee6-63d7d1850d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c66800a-20c3-4b06-91eb-6934416dd12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e10171-b423-4b79-ae35-e639349284d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9ab9fd7-4d08-49c3-a592-34aba358d97f}" ma:internalName="TaxCatchAll" ma:showField="CatchAllData" ma:web="a8e10171-b423-4b79-ae35-e639349284d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54812A-2DBF-41F8-AF5B-71217A809345}">
  <ds:schemaRefs>
    <ds:schemaRef ds:uri="http://schemas.microsoft.com/office/2006/metadata/properties"/>
    <ds:schemaRef ds:uri="http://schemas.microsoft.com/office/infopath/2007/PartnerControls"/>
    <ds:schemaRef ds:uri="a8e10171-b423-4b79-ae35-e639349284d0"/>
    <ds:schemaRef ds:uri="09c2cb2d-49a0-47be-bee6-63d7d1850dd0"/>
  </ds:schemaRefs>
</ds:datastoreItem>
</file>

<file path=customXml/itemProps2.xml><?xml version="1.0" encoding="utf-8"?>
<ds:datastoreItem xmlns:ds="http://schemas.openxmlformats.org/officeDocument/2006/customXml" ds:itemID="{F0EA9271-11D3-4004-ACF5-B9BD6C9BF3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c2cb2d-49a0-47be-bee6-63d7d1850dd0"/>
    <ds:schemaRef ds:uri="a8e10171-b423-4b79-ae35-e639349284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D71C4A-EA0F-4CF7-9FF8-6F41FC96E5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7748</TotalTime>
  <Words>7124</Words>
  <Application>Microsoft Office PowerPoint</Application>
  <PresentationFormat>Widescreen</PresentationFormat>
  <Paragraphs>680</Paragraphs>
  <Slides>43</Slides>
  <Notes>39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43</vt:i4>
      </vt:variant>
    </vt:vector>
  </HeadingPairs>
  <TitlesOfParts>
    <vt:vector size="57" baseType="lpstr">
      <vt:lpstr>Aptos</vt:lpstr>
      <vt:lpstr>Aptos Display</vt:lpstr>
      <vt:lpstr>Arial</vt:lpstr>
      <vt:lpstr>Arial Nova</vt:lpstr>
      <vt:lpstr>Calibri</vt:lpstr>
      <vt:lpstr>Calibri Light</vt:lpstr>
      <vt:lpstr>Canva Sans Bold</vt:lpstr>
      <vt:lpstr>Open Sans</vt:lpstr>
      <vt:lpstr>Segoe UI</vt:lpstr>
      <vt:lpstr>Symbol</vt:lpstr>
      <vt:lpstr>Wingdings</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 West</dc:creator>
  <cp:lastModifiedBy>Brook West</cp:lastModifiedBy>
  <cp:revision>2</cp:revision>
  <dcterms:created xsi:type="dcterms:W3CDTF">2024-04-29T14:05:27Z</dcterms:created>
  <dcterms:modified xsi:type="dcterms:W3CDTF">2024-12-05T14:25:16Z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0x010100377B4A74B3662141926718CBBDA2AC56</vt:lpwstr>
  </property>
  <property fmtid="{D5CDD505-2E9C-101B-9397-08002B2CF9AE}" pid="3" name="MediaServiceImageTags">
    <vt:lpwstr/>
  </property>
</Properties>
</file>