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4"/>
  </p:sldMasterIdLst>
  <p:sldIdLst>
    <p:sldId id="257" r:id="rId5"/>
    <p:sldId id="258" r:id="rId6"/>
  </p:sldIdLst>
  <p:sldSz cx="6858000" cy="9144000" type="letter"/>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90FCA3-C650-6D43-8553-BC6BF8AAC450}" v="23" dt="2026-09-10T18:27:23.6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9544" autoAdjust="0"/>
    <p:restoredTop sz="86438"/>
  </p:normalViewPr>
  <p:slideViewPr>
    <p:cSldViewPr snapToGrid="0">
      <p:cViewPr>
        <p:scale>
          <a:sx n="186" d="100"/>
          <a:sy n="186" d="100"/>
        </p:scale>
        <p:origin x="592" y="-325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gers, Allison" userId="c45163b0-e3fb-4dd3-97d9-59fd2914b0a3" providerId="ADAL" clId="{580C033E-E4A4-57A2-8C6E-3C024E537623}"/>
    <pc:docChg chg="modSld">
      <pc:chgData name="Rogers, Allison" userId="c45163b0-e3fb-4dd3-97d9-59fd2914b0a3" providerId="ADAL" clId="{580C033E-E4A4-57A2-8C6E-3C024E537623}" dt="2026-09-10T18:27:23.648" v="22" actId="13244"/>
      <pc:docMkLst>
        <pc:docMk/>
      </pc:docMkLst>
      <pc:sldChg chg="modSp">
        <pc:chgData name="Rogers, Allison" userId="c45163b0-e3fb-4dd3-97d9-59fd2914b0a3" providerId="ADAL" clId="{580C033E-E4A4-57A2-8C6E-3C024E537623}" dt="2026-09-10T18:26:19.333" v="12" actId="13244"/>
        <pc:sldMkLst>
          <pc:docMk/>
          <pc:sldMk cId="44820164" sldId="257"/>
        </pc:sldMkLst>
        <pc:spChg chg="mod">
          <ac:chgData name="Rogers, Allison" userId="c45163b0-e3fb-4dd3-97d9-59fd2914b0a3" providerId="ADAL" clId="{580C033E-E4A4-57A2-8C6E-3C024E537623}" dt="2026-09-10T18:25:29.744" v="9" actId="13244"/>
          <ac:spMkLst>
            <pc:docMk/>
            <pc:sldMk cId="44820164" sldId="257"/>
            <ac:spMk id="13" creationId="{190A8AFF-05FE-45B2-B30B-59FD1B7A7ABA}"/>
          </ac:spMkLst>
        </pc:spChg>
        <pc:spChg chg="mod">
          <ac:chgData name="Rogers, Allison" userId="c45163b0-e3fb-4dd3-97d9-59fd2914b0a3" providerId="ADAL" clId="{580C033E-E4A4-57A2-8C6E-3C024E537623}" dt="2026-09-10T18:25:14.135" v="8" actId="13244"/>
          <ac:spMkLst>
            <pc:docMk/>
            <pc:sldMk cId="44820164" sldId="257"/>
            <ac:spMk id="15" creationId="{00BAC89C-4A89-4A61-9387-F234F973E70A}"/>
          </ac:spMkLst>
        </pc:spChg>
        <pc:spChg chg="mod">
          <ac:chgData name="Rogers, Allison" userId="c45163b0-e3fb-4dd3-97d9-59fd2914b0a3" providerId="ADAL" clId="{580C033E-E4A4-57A2-8C6E-3C024E537623}" dt="2026-09-10T18:25:11.941" v="7" actId="13244"/>
          <ac:spMkLst>
            <pc:docMk/>
            <pc:sldMk cId="44820164" sldId="257"/>
            <ac:spMk id="16" creationId="{252339CF-9918-4DEA-8A35-F8DF3E91726C}"/>
          </ac:spMkLst>
        </pc:spChg>
        <pc:spChg chg="mod">
          <ac:chgData name="Rogers, Allison" userId="c45163b0-e3fb-4dd3-97d9-59fd2914b0a3" providerId="ADAL" clId="{580C033E-E4A4-57A2-8C6E-3C024E537623}" dt="2026-09-10T18:25:01.415" v="3" actId="13244"/>
          <ac:spMkLst>
            <pc:docMk/>
            <pc:sldMk cId="44820164" sldId="257"/>
            <ac:spMk id="21" creationId="{CCCDDF65-728A-4A42-9AB7-8EEC4CBE894E}"/>
          </ac:spMkLst>
        </pc:spChg>
        <pc:spChg chg="mod">
          <ac:chgData name="Rogers, Allison" userId="c45163b0-e3fb-4dd3-97d9-59fd2914b0a3" providerId="ADAL" clId="{580C033E-E4A4-57A2-8C6E-3C024E537623}" dt="2026-09-10T18:24:49.241" v="0" actId="13244"/>
          <ac:spMkLst>
            <pc:docMk/>
            <pc:sldMk cId="44820164" sldId="257"/>
            <ac:spMk id="26" creationId="{1FA3DB57-FBA9-43A1-BDC8-3B5C755E0ED9}"/>
          </ac:spMkLst>
        </pc:spChg>
        <pc:spChg chg="mod">
          <ac:chgData name="Rogers, Allison" userId="c45163b0-e3fb-4dd3-97d9-59fd2914b0a3" providerId="ADAL" clId="{580C033E-E4A4-57A2-8C6E-3C024E537623}" dt="2026-09-10T18:25:09.763" v="6" actId="13244"/>
          <ac:spMkLst>
            <pc:docMk/>
            <pc:sldMk cId="44820164" sldId="257"/>
            <ac:spMk id="33" creationId="{2783CCF9-2A0C-451E-8FF5-9C063CAD02C1}"/>
          </ac:spMkLst>
        </pc:spChg>
        <pc:graphicFrameChg chg="mod">
          <ac:chgData name="Rogers, Allison" userId="c45163b0-e3fb-4dd3-97d9-59fd2914b0a3" providerId="ADAL" clId="{580C033E-E4A4-57A2-8C6E-3C024E537623}" dt="2026-09-10T18:25:04.315" v="4" actId="13244"/>
          <ac:graphicFrameMkLst>
            <pc:docMk/>
            <pc:sldMk cId="44820164" sldId="257"/>
            <ac:graphicFrameMk id="20" creationId="{02F1F0C0-E800-44E4-B092-D9A99A5D0A1D}"/>
          </ac:graphicFrameMkLst>
        </pc:graphicFrameChg>
        <pc:graphicFrameChg chg="mod">
          <ac:chgData name="Rogers, Allison" userId="c45163b0-e3fb-4dd3-97d9-59fd2914b0a3" providerId="ADAL" clId="{580C033E-E4A4-57A2-8C6E-3C024E537623}" dt="2026-09-10T18:25:07.088" v="5" actId="13244"/>
          <ac:graphicFrameMkLst>
            <pc:docMk/>
            <pc:sldMk cId="44820164" sldId="257"/>
            <ac:graphicFrameMk id="32" creationId="{118F98A9-3E09-4B56-9642-1B246C04EED6}"/>
          </ac:graphicFrameMkLst>
        </pc:graphicFrameChg>
        <pc:picChg chg="mod">
          <ac:chgData name="Rogers, Allison" userId="c45163b0-e3fb-4dd3-97d9-59fd2914b0a3" providerId="ADAL" clId="{580C033E-E4A4-57A2-8C6E-3C024E537623}" dt="2026-09-10T18:26:19.333" v="12" actId="13244"/>
          <ac:picMkLst>
            <pc:docMk/>
            <pc:sldMk cId="44820164" sldId="257"/>
            <ac:picMk id="23" creationId="{E4D33C14-1EA7-4E17-B080-E6D57D3BE039}"/>
          </ac:picMkLst>
        </pc:picChg>
      </pc:sldChg>
      <pc:sldChg chg="modSp">
        <pc:chgData name="Rogers, Allison" userId="c45163b0-e3fb-4dd3-97d9-59fd2914b0a3" providerId="ADAL" clId="{580C033E-E4A4-57A2-8C6E-3C024E537623}" dt="2026-09-10T18:27:23.648" v="22" actId="13244"/>
        <pc:sldMkLst>
          <pc:docMk/>
          <pc:sldMk cId="2685690423" sldId="258"/>
        </pc:sldMkLst>
        <pc:spChg chg="mod">
          <ac:chgData name="Rogers, Allison" userId="c45163b0-e3fb-4dd3-97d9-59fd2914b0a3" providerId="ADAL" clId="{580C033E-E4A4-57A2-8C6E-3C024E537623}" dt="2026-09-10T18:26:57.130" v="19" actId="13244"/>
          <ac:spMkLst>
            <pc:docMk/>
            <pc:sldMk cId="2685690423" sldId="258"/>
            <ac:spMk id="2" creationId="{B395E245-A7DA-4390-BA42-724648B78667}"/>
          </ac:spMkLst>
        </pc:spChg>
        <pc:spChg chg="mod">
          <ac:chgData name="Rogers, Allison" userId="c45163b0-e3fb-4dd3-97d9-59fd2914b0a3" providerId="ADAL" clId="{580C033E-E4A4-57A2-8C6E-3C024E537623}" dt="2026-09-10T18:26:41.665" v="14" actId="13244"/>
          <ac:spMkLst>
            <pc:docMk/>
            <pc:sldMk cId="2685690423" sldId="258"/>
            <ac:spMk id="3" creationId="{CF8A9CCA-7495-4166-B5F3-04ADCE9ECA1A}"/>
          </ac:spMkLst>
        </pc:spChg>
        <pc:spChg chg="mod">
          <ac:chgData name="Rogers, Allison" userId="c45163b0-e3fb-4dd3-97d9-59fd2914b0a3" providerId="ADAL" clId="{580C033E-E4A4-57A2-8C6E-3C024E537623}" dt="2026-09-10T18:27:23.648" v="22" actId="13244"/>
          <ac:spMkLst>
            <pc:docMk/>
            <pc:sldMk cId="2685690423" sldId="258"/>
            <ac:spMk id="5" creationId="{64867BD0-CD50-446B-B59C-E0DDD5AC9673}"/>
          </ac:spMkLst>
        </pc:spChg>
        <pc:spChg chg="mod">
          <ac:chgData name="Rogers, Allison" userId="c45163b0-e3fb-4dd3-97d9-59fd2914b0a3" providerId="ADAL" clId="{580C033E-E4A4-57A2-8C6E-3C024E537623}" dt="2026-09-10T18:27:14.269" v="21" actId="13244"/>
          <ac:spMkLst>
            <pc:docMk/>
            <pc:sldMk cId="2685690423" sldId="258"/>
            <ac:spMk id="6" creationId="{F1AD0C85-0D26-41EC-8261-103C4A31582F}"/>
          </ac:spMkLst>
        </pc:spChg>
        <pc:spChg chg="mod">
          <ac:chgData name="Rogers, Allison" userId="c45163b0-e3fb-4dd3-97d9-59fd2914b0a3" providerId="ADAL" clId="{580C033E-E4A4-57A2-8C6E-3C024E537623}" dt="2026-09-10T18:26:51.621" v="17" actId="13244"/>
          <ac:spMkLst>
            <pc:docMk/>
            <pc:sldMk cId="2685690423" sldId="258"/>
            <ac:spMk id="7" creationId="{47B2B1DD-0C26-4BC6-80B7-83BBDCE5BF4A}"/>
          </ac:spMkLst>
        </pc:spChg>
        <pc:spChg chg="mod">
          <ac:chgData name="Rogers, Allison" userId="c45163b0-e3fb-4dd3-97d9-59fd2914b0a3" providerId="ADAL" clId="{580C033E-E4A4-57A2-8C6E-3C024E537623}" dt="2026-09-10T18:26:55.025" v="18" actId="13244"/>
          <ac:spMkLst>
            <pc:docMk/>
            <pc:sldMk cId="2685690423" sldId="258"/>
            <ac:spMk id="8" creationId="{3CC02C0A-D63C-49FC-8D05-DCD304998CF4}"/>
          </ac:spMkLst>
        </pc:spChg>
        <pc:spChg chg="mod">
          <ac:chgData name="Rogers, Allison" userId="c45163b0-e3fb-4dd3-97d9-59fd2914b0a3" providerId="ADAL" clId="{580C033E-E4A4-57A2-8C6E-3C024E537623}" dt="2026-09-10T18:26:47.421" v="16" actId="13244"/>
          <ac:spMkLst>
            <pc:docMk/>
            <pc:sldMk cId="2685690423" sldId="258"/>
            <ac:spMk id="10" creationId="{11C8B30B-6C9E-4BB7-9279-623FD0C0D6FE}"/>
          </ac:spMkLst>
        </pc:spChg>
        <pc:spChg chg="mod">
          <ac:chgData name="Rogers, Allison" userId="c45163b0-e3fb-4dd3-97d9-59fd2914b0a3" providerId="ADAL" clId="{580C033E-E4A4-57A2-8C6E-3C024E537623}" dt="2026-09-10T18:26:44.488" v="15" actId="13244"/>
          <ac:spMkLst>
            <pc:docMk/>
            <pc:sldMk cId="2685690423" sldId="258"/>
            <ac:spMk id="14" creationId="{EEB97E56-A3AC-49B1-9C5A-334EB7873568}"/>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195792637370534"/>
          <c:y val="0.29608447192793214"/>
          <c:w val="0.74283291101239235"/>
          <c:h val="0.54261472794944532"/>
        </c:manualLayout>
      </c:layout>
      <c:barChart>
        <c:barDir val="col"/>
        <c:grouping val="clustered"/>
        <c:varyColors val="0"/>
        <c:ser>
          <c:idx val="0"/>
          <c:order val="0"/>
          <c:tx>
            <c:strRef>
              <c:f>Sheet1!$B$1</c:f>
              <c:strCache>
                <c:ptCount val="1"/>
                <c:pt idx="0">
                  <c:v>Total</c:v>
                </c:pt>
              </c:strCache>
            </c:strRef>
          </c:tx>
          <c:spPr>
            <a:solidFill>
              <a:schemeClr val="accent2"/>
            </a:solidFill>
            <a:ln>
              <a:noFill/>
            </a:ln>
            <a:effectLst/>
          </c:spPr>
          <c:invertIfNegative val="0"/>
          <c:dLbls>
            <c:numFmt formatCode="0" sourceLinked="0"/>
            <c:spPr>
              <a:solidFill>
                <a:schemeClr val="bg1"/>
              </a:solid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9th</c:v>
                </c:pt>
                <c:pt idx="1">
                  <c:v>10th</c:v>
                </c:pt>
                <c:pt idx="2">
                  <c:v>11th</c:v>
                </c:pt>
                <c:pt idx="3">
                  <c:v>12th</c:v>
                </c:pt>
              </c:strCache>
            </c:strRef>
          </c:cat>
          <c:val>
            <c:numRef>
              <c:f>Sheet1!$B$2:$B$5</c:f>
              <c:numCache>
                <c:formatCode>0</c:formatCode>
                <c:ptCount val="4"/>
                <c:pt idx="0">
                  <c:v>17.600000000000001</c:v>
                </c:pt>
                <c:pt idx="1">
                  <c:v>20.6</c:v>
                </c:pt>
                <c:pt idx="2">
                  <c:v>19.399999999999999</c:v>
                </c:pt>
                <c:pt idx="3">
                  <c:v>16.100000000000001</c:v>
                </c:pt>
              </c:numCache>
            </c:numRef>
          </c:val>
          <c:extLst>
            <c:ext xmlns:c16="http://schemas.microsoft.com/office/drawing/2014/chart" uri="{C3380CC4-5D6E-409C-BE32-E72D297353CC}">
              <c16:uniqueId val="{00000000-CA2F-4D03-9A81-68C4F2542612}"/>
            </c:ext>
          </c:extLst>
        </c:ser>
        <c:ser>
          <c:idx val="1"/>
          <c:order val="1"/>
          <c:tx>
            <c:strRef>
              <c:f>Sheet1!$C$1</c:f>
              <c:strCache>
                <c:ptCount val="1"/>
                <c:pt idx="0">
                  <c:v>Males </c:v>
                </c:pt>
              </c:strCache>
            </c:strRef>
          </c:tx>
          <c:spPr>
            <a:solidFill>
              <a:schemeClr val="accent4"/>
            </a:solidFill>
            <a:ln>
              <a:noFill/>
            </a:ln>
            <a:effectLst/>
          </c:spPr>
          <c:invertIfNegative val="0"/>
          <c:dLbls>
            <c:spPr>
              <a:solidFill>
                <a:schemeClr val="bg1"/>
              </a:solid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9th</c:v>
                </c:pt>
                <c:pt idx="1">
                  <c:v>10th</c:v>
                </c:pt>
                <c:pt idx="2">
                  <c:v>11th</c:v>
                </c:pt>
                <c:pt idx="3">
                  <c:v>12th</c:v>
                </c:pt>
              </c:strCache>
            </c:strRef>
          </c:cat>
          <c:val>
            <c:numRef>
              <c:f>Sheet1!$C$2:$C$5</c:f>
              <c:numCache>
                <c:formatCode>0</c:formatCode>
                <c:ptCount val="4"/>
                <c:pt idx="0">
                  <c:v>11.7</c:v>
                </c:pt>
                <c:pt idx="1">
                  <c:v>16.600000000000001</c:v>
                </c:pt>
                <c:pt idx="2">
                  <c:v>10.4</c:v>
                </c:pt>
                <c:pt idx="3">
                  <c:v>8.6999999999999993</c:v>
                </c:pt>
              </c:numCache>
            </c:numRef>
          </c:val>
          <c:extLst>
            <c:ext xmlns:c16="http://schemas.microsoft.com/office/drawing/2014/chart" uri="{C3380CC4-5D6E-409C-BE32-E72D297353CC}">
              <c16:uniqueId val="{00000001-CA2F-4D03-9A81-68C4F2542612}"/>
            </c:ext>
          </c:extLst>
        </c:ser>
        <c:ser>
          <c:idx val="2"/>
          <c:order val="2"/>
          <c:tx>
            <c:strRef>
              <c:f>Sheet1!$D$1</c:f>
              <c:strCache>
                <c:ptCount val="1"/>
                <c:pt idx="0">
                  <c:v>Females</c:v>
                </c:pt>
              </c:strCache>
            </c:strRef>
          </c:tx>
          <c:spPr>
            <a:solidFill>
              <a:schemeClr val="accent6"/>
            </a:solidFill>
            <a:ln>
              <a:noFill/>
            </a:ln>
            <a:effectLst/>
          </c:spPr>
          <c:invertIfNegative val="0"/>
          <c:dLbls>
            <c:spPr>
              <a:solidFill>
                <a:schemeClr val="bg1"/>
              </a:solid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9th</c:v>
                </c:pt>
                <c:pt idx="1">
                  <c:v>10th</c:v>
                </c:pt>
                <c:pt idx="2">
                  <c:v>11th</c:v>
                </c:pt>
                <c:pt idx="3">
                  <c:v>12th</c:v>
                </c:pt>
              </c:strCache>
            </c:strRef>
          </c:cat>
          <c:val>
            <c:numRef>
              <c:f>Sheet1!$D$2:$D$5</c:f>
              <c:numCache>
                <c:formatCode>0</c:formatCode>
                <c:ptCount val="4"/>
                <c:pt idx="0">
                  <c:v>24</c:v>
                </c:pt>
                <c:pt idx="1">
                  <c:v>24.8</c:v>
                </c:pt>
                <c:pt idx="2">
                  <c:v>29.3</c:v>
                </c:pt>
                <c:pt idx="3">
                  <c:v>24</c:v>
                </c:pt>
              </c:numCache>
            </c:numRef>
          </c:val>
          <c:extLst>
            <c:ext xmlns:c16="http://schemas.microsoft.com/office/drawing/2014/chart" uri="{C3380CC4-5D6E-409C-BE32-E72D297353CC}">
              <c16:uniqueId val="{00000002-CA2F-4D03-9A81-68C4F2542612}"/>
            </c:ext>
          </c:extLst>
        </c:ser>
        <c:dLbls>
          <c:dLblPos val="outEnd"/>
          <c:showLegendKey val="0"/>
          <c:showVal val="1"/>
          <c:showCatName val="0"/>
          <c:showSerName val="0"/>
          <c:showPercent val="0"/>
          <c:showBubbleSize val="0"/>
        </c:dLbls>
        <c:gapWidth val="150"/>
        <c:axId val="784869135"/>
        <c:axId val="798519983"/>
      </c:barChart>
      <c:catAx>
        <c:axId val="7848691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solidFill>
                <a:latin typeface="Arial Nova" panose="020B0504020202020204" pitchFamily="34" charset="0"/>
                <a:ea typeface="+mn-ea"/>
                <a:cs typeface="+mn-cs"/>
              </a:defRPr>
            </a:pPr>
            <a:endParaRPr lang="en-US"/>
          </a:p>
        </c:txPr>
        <c:crossAx val="798519983"/>
        <c:crosses val="autoZero"/>
        <c:auto val="1"/>
        <c:lblAlgn val="ctr"/>
        <c:lblOffset val="100"/>
        <c:noMultiLvlLbl val="0"/>
      </c:catAx>
      <c:valAx>
        <c:axId val="798519983"/>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50" b="0" i="0" u="none" strike="noStrike" kern="1200" cap="all" baseline="0">
                    <a:solidFill>
                      <a:schemeClr val="tx1">
                        <a:lumMod val="65000"/>
                        <a:lumOff val="35000"/>
                      </a:schemeClr>
                    </a:solidFill>
                    <a:latin typeface="+mn-lt"/>
                    <a:ea typeface="+mn-ea"/>
                    <a:cs typeface="+mn-cs"/>
                  </a:defRPr>
                </a:pPr>
                <a:r>
                  <a:rPr lang="en-US" sz="1050" cap="none" dirty="0">
                    <a:latin typeface="Arial Narrow" panose="020B0606020202030204" pitchFamily="34" charset="0"/>
                  </a:rPr>
                  <a:t>Percentage (%)</a:t>
                </a:r>
              </a:p>
            </c:rich>
          </c:tx>
          <c:overlay val="0"/>
          <c:spPr>
            <a:noFill/>
            <a:ln>
              <a:noFill/>
            </a:ln>
            <a:effectLst/>
          </c:spPr>
          <c:txPr>
            <a:bodyPr rot="-5400000" spcFirstLastPara="1" vertOverflow="ellipsis" vert="horz" wrap="square" anchor="ctr" anchorCtr="1"/>
            <a:lstStyle/>
            <a:p>
              <a:pPr>
                <a:defRPr sz="1050" b="0" i="0" u="none" strike="noStrike" kern="1200" cap="all"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84869135"/>
        <c:crosses val="autoZero"/>
        <c:crossBetween val="between"/>
      </c:valAx>
      <c:spPr>
        <a:solidFill>
          <a:schemeClr val="accent5">
            <a:lumMod val="20000"/>
            <a:lumOff val="80000"/>
          </a:schemeClr>
        </a:solidFill>
        <a:ln>
          <a:noFill/>
        </a:ln>
        <a:effectLst/>
      </c:spPr>
    </c:plotArea>
    <c:legend>
      <c:legendPos val="r"/>
      <c:legendEntry>
        <c:idx val="0"/>
        <c:txPr>
          <a:bodyPr rot="0" spcFirstLastPara="1" vertOverflow="ellipsis" vert="horz" wrap="square" anchor="ctr" anchorCtr="1"/>
          <a:lstStyle/>
          <a:p>
            <a:pPr>
              <a:defRPr sz="11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Entry>
      <c:legendEntry>
        <c:idx val="1"/>
        <c:txPr>
          <a:bodyPr rot="0" spcFirstLastPara="1" vertOverflow="ellipsis" vert="horz" wrap="square" anchor="ctr" anchorCtr="1"/>
          <a:lstStyle/>
          <a:p>
            <a:pPr>
              <a:defRPr sz="11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Entry>
      <c:legendEntry>
        <c:idx val="2"/>
        <c:txPr>
          <a:bodyPr rot="0" spcFirstLastPara="1" vertOverflow="ellipsis" vert="horz" wrap="square" anchor="ctr" anchorCtr="1"/>
          <a:lstStyle/>
          <a:p>
            <a:pPr>
              <a:defRPr sz="11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Entry>
      <c:layout>
        <c:manualLayout>
          <c:xMode val="edge"/>
          <c:yMode val="edge"/>
          <c:x val="0.85231030538117802"/>
          <c:y val="0.43851234967024438"/>
          <c:w val="0.13985555900934096"/>
          <c:h val="0.3641092320918668"/>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Arial Nova" panose="020B0504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378753922617937E-2"/>
          <c:y val="0.1793802091604213"/>
          <c:w val="0.65513412882973454"/>
          <c:h val="0.65997436879302296"/>
        </c:manualLayout>
      </c:layout>
      <c:lineChart>
        <c:grouping val="standard"/>
        <c:varyColors val="0"/>
        <c:ser>
          <c:idx val="0"/>
          <c:order val="0"/>
          <c:tx>
            <c:strRef>
              <c:f>Sheet1!$B$1</c:f>
              <c:strCache>
                <c:ptCount val="1"/>
                <c:pt idx="0">
                  <c:v>Total</c:v>
                </c:pt>
              </c:strCache>
            </c:strRef>
          </c:tx>
          <c:spPr>
            <a:ln w="31750" cap="rnd">
              <a:solidFill>
                <a:schemeClr val="accent2"/>
              </a:solidFill>
              <a:prstDash val="sysDot"/>
              <a:round/>
            </a:ln>
            <a:effectLst/>
          </c:spPr>
          <c:marker>
            <c:symbol val="square"/>
            <c:size val="10"/>
            <c:spPr>
              <a:solidFill>
                <a:schemeClr val="accent2"/>
              </a:solidFill>
              <a:ln w="9525">
                <a:solidFill>
                  <a:schemeClr val="accent1"/>
                </a:solidFill>
                <a:prstDash val="sysDash"/>
              </a:ln>
              <a:effectLst/>
            </c:spPr>
          </c:marker>
          <c:dLbls>
            <c:delete val="1"/>
          </c:dLbls>
          <c:cat>
            <c:numRef>
              <c:f>Sheet1!$A$2:$A$9</c:f>
              <c:numCache>
                <c:formatCode>General</c:formatCode>
                <c:ptCount val="8"/>
                <c:pt idx="0">
                  <c:v>2011</c:v>
                </c:pt>
                <c:pt idx="1">
                  <c:v>2013</c:v>
                </c:pt>
                <c:pt idx="2">
                  <c:v>2015</c:v>
                </c:pt>
                <c:pt idx="3">
                  <c:v>2017</c:v>
                </c:pt>
                <c:pt idx="4">
                  <c:v>2019</c:v>
                </c:pt>
                <c:pt idx="5">
                  <c:v>2021</c:v>
                </c:pt>
                <c:pt idx="6">
                  <c:v>2023</c:v>
                </c:pt>
                <c:pt idx="7">
                  <c:v>2025</c:v>
                </c:pt>
              </c:numCache>
            </c:numRef>
          </c:cat>
          <c:val>
            <c:numRef>
              <c:f>Sheet1!$B$2:$B$9</c:f>
              <c:numCache>
                <c:formatCode>General</c:formatCode>
                <c:ptCount val="8"/>
                <c:pt idx="0">
                  <c:v>17.399999999999999</c:v>
                </c:pt>
                <c:pt idx="1">
                  <c:v>13.2</c:v>
                </c:pt>
                <c:pt idx="2">
                  <c:v>17</c:v>
                </c:pt>
                <c:pt idx="3">
                  <c:v>18.2</c:v>
                </c:pt>
                <c:pt idx="4">
                  <c:v>18</c:v>
                </c:pt>
                <c:pt idx="5">
                  <c:v>17.7</c:v>
                </c:pt>
                <c:pt idx="6">
                  <c:v>18.3</c:v>
                </c:pt>
                <c:pt idx="7">
                  <c:v>18.399999999999999</c:v>
                </c:pt>
              </c:numCache>
            </c:numRef>
          </c:val>
          <c:smooth val="0"/>
          <c:extLst>
            <c:ext xmlns:c16="http://schemas.microsoft.com/office/drawing/2014/chart" uri="{C3380CC4-5D6E-409C-BE32-E72D297353CC}">
              <c16:uniqueId val="{00000000-6FE8-439B-854F-1A672A4D5E03}"/>
            </c:ext>
          </c:extLst>
        </c:ser>
        <c:ser>
          <c:idx val="1"/>
          <c:order val="1"/>
          <c:tx>
            <c:strRef>
              <c:f>Sheet1!$C$1</c:f>
              <c:strCache>
                <c:ptCount val="1"/>
                <c:pt idx="0">
                  <c:v>White, NonHispanic</c:v>
                </c:pt>
              </c:strCache>
            </c:strRef>
          </c:tx>
          <c:spPr>
            <a:ln w="28575" cap="rnd">
              <a:solidFill>
                <a:schemeClr val="accent3"/>
              </a:solidFill>
              <a:round/>
            </a:ln>
            <a:effectLst/>
          </c:spPr>
          <c:marker>
            <c:symbol val="triangle"/>
            <c:size val="5"/>
            <c:spPr>
              <a:solidFill>
                <a:schemeClr val="accent3"/>
              </a:solidFill>
              <a:ln w="9525">
                <a:solidFill>
                  <a:schemeClr val="accent3"/>
                </a:solidFill>
              </a:ln>
              <a:effectLst/>
            </c:spPr>
          </c:marker>
          <c:dLbls>
            <c:delete val="1"/>
          </c:dLbls>
          <c:cat>
            <c:numRef>
              <c:f>Sheet1!$A$2:$A$9</c:f>
              <c:numCache>
                <c:formatCode>General</c:formatCode>
                <c:ptCount val="8"/>
                <c:pt idx="0">
                  <c:v>2011</c:v>
                </c:pt>
                <c:pt idx="1">
                  <c:v>2013</c:v>
                </c:pt>
                <c:pt idx="2">
                  <c:v>2015</c:v>
                </c:pt>
                <c:pt idx="3">
                  <c:v>2017</c:v>
                </c:pt>
                <c:pt idx="4">
                  <c:v>2019</c:v>
                </c:pt>
                <c:pt idx="5">
                  <c:v>2021</c:v>
                </c:pt>
                <c:pt idx="6">
                  <c:v>2023</c:v>
                </c:pt>
                <c:pt idx="7">
                  <c:v>2025</c:v>
                </c:pt>
              </c:numCache>
            </c:numRef>
          </c:cat>
          <c:val>
            <c:numRef>
              <c:f>Sheet1!$C$2:$C$9</c:f>
              <c:numCache>
                <c:formatCode>General</c:formatCode>
                <c:ptCount val="8"/>
                <c:pt idx="0">
                  <c:v>17.5</c:v>
                </c:pt>
                <c:pt idx="1">
                  <c:v>13.3</c:v>
                </c:pt>
                <c:pt idx="2">
                  <c:v>17.8</c:v>
                </c:pt>
                <c:pt idx="3">
                  <c:v>19.3</c:v>
                </c:pt>
                <c:pt idx="4">
                  <c:v>18.8</c:v>
                </c:pt>
                <c:pt idx="5">
                  <c:v>18.5</c:v>
                </c:pt>
                <c:pt idx="6">
                  <c:v>18.899999999999999</c:v>
                </c:pt>
                <c:pt idx="7">
                  <c:v>19.7</c:v>
                </c:pt>
              </c:numCache>
            </c:numRef>
          </c:val>
          <c:smooth val="0"/>
          <c:extLst>
            <c:ext xmlns:c16="http://schemas.microsoft.com/office/drawing/2014/chart" uri="{C3380CC4-5D6E-409C-BE32-E72D297353CC}">
              <c16:uniqueId val="{00000000-B644-4AC7-B4AD-D10873E5F757}"/>
            </c:ext>
          </c:extLst>
        </c:ser>
        <c:ser>
          <c:idx val="2"/>
          <c:order val="2"/>
          <c:tx>
            <c:strRef>
              <c:f>Sheet1!$D$1</c:f>
              <c:strCache>
                <c:ptCount val="1"/>
                <c:pt idx="0">
                  <c:v>Black, NonHispanic</c:v>
                </c:pt>
              </c:strCache>
            </c:strRef>
          </c:tx>
          <c:spPr>
            <a:ln w="28575" cap="rnd">
              <a:solidFill>
                <a:schemeClr val="accent5"/>
              </a:solidFill>
              <a:round/>
            </a:ln>
            <a:effectLst/>
          </c:spPr>
          <c:marker>
            <c:symbol val="triangle"/>
            <c:size val="5"/>
            <c:spPr>
              <a:solidFill>
                <a:schemeClr val="accent5"/>
              </a:solidFill>
              <a:ln w="9525">
                <a:solidFill>
                  <a:schemeClr val="accent5"/>
                </a:solidFill>
              </a:ln>
              <a:effectLst/>
            </c:spPr>
          </c:marker>
          <c:dLbls>
            <c:delete val="1"/>
          </c:dLbls>
          <c:cat>
            <c:numRef>
              <c:f>Sheet1!$A$2:$A$9</c:f>
              <c:numCache>
                <c:formatCode>General</c:formatCode>
                <c:ptCount val="8"/>
                <c:pt idx="0">
                  <c:v>2011</c:v>
                </c:pt>
                <c:pt idx="1">
                  <c:v>2013</c:v>
                </c:pt>
                <c:pt idx="2">
                  <c:v>2015</c:v>
                </c:pt>
                <c:pt idx="3">
                  <c:v>2017</c:v>
                </c:pt>
                <c:pt idx="4">
                  <c:v>2019</c:v>
                </c:pt>
                <c:pt idx="5">
                  <c:v>2021</c:v>
                </c:pt>
                <c:pt idx="6">
                  <c:v>2023</c:v>
                </c:pt>
                <c:pt idx="7">
                  <c:v>2025</c:v>
                </c:pt>
              </c:numCache>
            </c:numRef>
          </c:cat>
          <c:val>
            <c:numRef>
              <c:f>Sheet1!$D$2:$D$9</c:f>
              <c:numCache>
                <c:formatCode>General</c:formatCode>
                <c:ptCount val="8"/>
                <c:pt idx="0">
                  <c:v>14</c:v>
                </c:pt>
                <c:pt idx="1">
                  <c:v>10.7</c:v>
                </c:pt>
                <c:pt idx="2">
                  <c:v>10.3</c:v>
                </c:pt>
                <c:pt idx="3">
                  <c:v>11.3</c:v>
                </c:pt>
                <c:pt idx="4">
                  <c:v>15.4</c:v>
                </c:pt>
                <c:pt idx="5">
                  <c:v>11.1</c:v>
                </c:pt>
                <c:pt idx="6">
                  <c:v>17.3</c:v>
                </c:pt>
                <c:pt idx="7">
                  <c:v>12.1</c:v>
                </c:pt>
              </c:numCache>
            </c:numRef>
          </c:val>
          <c:smooth val="0"/>
          <c:extLst>
            <c:ext xmlns:c16="http://schemas.microsoft.com/office/drawing/2014/chart" uri="{C3380CC4-5D6E-409C-BE32-E72D297353CC}">
              <c16:uniqueId val="{00000001-B644-4AC7-B4AD-D10873E5F757}"/>
            </c:ext>
          </c:extLst>
        </c:ser>
        <c:ser>
          <c:idx val="3"/>
          <c:order val="3"/>
          <c:tx>
            <c:strRef>
              <c:f>Sheet1!$E$1</c:f>
              <c:strCache>
                <c:ptCount val="1"/>
                <c:pt idx="0">
                  <c:v>Hispanic</c:v>
                </c:pt>
              </c:strCache>
            </c:strRef>
          </c:tx>
          <c:spPr>
            <a:ln w="28575" cap="rnd">
              <a:solidFill>
                <a:schemeClr val="accent1">
                  <a:lumMod val="60000"/>
                </a:schemeClr>
              </a:solidFill>
              <a:round/>
            </a:ln>
            <a:effectLst/>
          </c:spPr>
          <c:marker>
            <c:symbol val="triangle"/>
            <c:size val="5"/>
            <c:spPr>
              <a:solidFill>
                <a:schemeClr val="accent1">
                  <a:lumMod val="60000"/>
                </a:schemeClr>
              </a:solidFill>
              <a:ln w="9525">
                <a:solidFill>
                  <a:schemeClr val="accent1">
                    <a:lumMod val="60000"/>
                  </a:schemeClr>
                </a:solidFill>
              </a:ln>
              <a:effectLst/>
            </c:spPr>
          </c:marker>
          <c:dLbls>
            <c:delete val="1"/>
          </c:dLbls>
          <c:cat>
            <c:numRef>
              <c:f>Sheet1!$A$2:$A$9</c:f>
              <c:numCache>
                <c:formatCode>General</c:formatCode>
                <c:ptCount val="8"/>
                <c:pt idx="0">
                  <c:v>2011</c:v>
                </c:pt>
                <c:pt idx="1">
                  <c:v>2013</c:v>
                </c:pt>
                <c:pt idx="2">
                  <c:v>2015</c:v>
                </c:pt>
                <c:pt idx="3">
                  <c:v>2017</c:v>
                </c:pt>
                <c:pt idx="4">
                  <c:v>2019</c:v>
                </c:pt>
                <c:pt idx="5">
                  <c:v>2021</c:v>
                </c:pt>
                <c:pt idx="6">
                  <c:v>2023</c:v>
                </c:pt>
                <c:pt idx="7">
                  <c:v>2025</c:v>
                </c:pt>
              </c:numCache>
            </c:numRef>
          </c:cat>
          <c:val>
            <c:numRef>
              <c:f>Sheet1!$E$2:$E$9</c:f>
              <c:numCache>
                <c:formatCode>General</c:formatCode>
                <c:ptCount val="8"/>
                <c:pt idx="0">
                  <c:v>28</c:v>
                </c:pt>
                <c:pt idx="1">
                  <c:v>20.8</c:v>
                </c:pt>
                <c:pt idx="2">
                  <c:v>17.100000000000001</c:v>
                </c:pt>
                <c:pt idx="3">
                  <c:v>14.3</c:v>
                </c:pt>
                <c:pt idx="4">
                  <c:v>16.600000000000001</c:v>
                </c:pt>
                <c:pt idx="5">
                  <c:v>17.3</c:v>
                </c:pt>
                <c:pt idx="6">
                  <c:v>12.4</c:v>
                </c:pt>
                <c:pt idx="7">
                  <c:v>13.6</c:v>
                </c:pt>
              </c:numCache>
            </c:numRef>
          </c:val>
          <c:smooth val="0"/>
          <c:extLst>
            <c:ext xmlns:c16="http://schemas.microsoft.com/office/drawing/2014/chart" uri="{C3380CC4-5D6E-409C-BE32-E72D297353CC}">
              <c16:uniqueId val="{00000002-B644-4AC7-B4AD-D10873E5F757}"/>
            </c:ext>
          </c:extLst>
        </c:ser>
        <c:ser>
          <c:idx val="4"/>
          <c:order val="4"/>
          <c:tx>
            <c:strRef>
              <c:f>Sheet1!$F$1</c:f>
              <c:strCache>
                <c:ptCount val="1"/>
                <c:pt idx="0">
                  <c:v>Multiple Races, NonHispanic</c:v>
                </c:pt>
              </c:strCache>
            </c:strRef>
          </c:tx>
          <c:spPr>
            <a:ln w="28575" cap="rnd">
              <a:solidFill>
                <a:schemeClr val="accent3">
                  <a:lumMod val="60000"/>
                </a:schemeClr>
              </a:solidFill>
              <a:round/>
            </a:ln>
            <a:effectLst/>
          </c:spPr>
          <c:marker>
            <c:symbol val="triangle"/>
            <c:size val="5"/>
            <c:spPr>
              <a:solidFill>
                <a:schemeClr val="accent3">
                  <a:lumMod val="60000"/>
                </a:schemeClr>
              </a:solidFill>
              <a:ln w="9525">
                <a:solidFill>
                  <a:schemeClr val="accent3">
                    <a:lumMod val="60000"/>
                  </a:schemeClr>
                </a:solidFill>
              </a:ln>
              <a:effectLst/>
            </c:spPr>
          </c:marker>
          <c:dLbls>
            <c:delete val="1"/>
          </c:dLbls>
          <c:cat>
            <c:numRef>
              <c:f>Sheet1!$A$2:$A$9</c:f>
              <c:numCache>
                <c:formatCode>General</c:formatCode>
                <c:ptCount val="8"/>
                <c:pt idx="0">
                  <c:v>2011</c:v>
                </c:pt>
                <c:pt idx="1">
                  <c:v>2013</c:v>
                </c:pt>
                <c:pt idx="2">
                  <c:v>2015</c:v>
                </c:pt>
                <c:pt idx="3">
                  <c:v>2017</c:v>
                </c:pt>
                <c:pt idx="4">
                  <c:v>2019</c:v>
                </c:pt>
                <c:pt idx="5">
                  <c:v>2021</c:v>
                </c:pt>
                <c:pt idx="6">
                  <c:v>2023</c:v>
                </c:pt>
                <c:pt idx="7">
                  <c:v>2025</c:v>
                </c:pt>
              </c:numCache>
            </c:numRef>
          </c:cat>
          <c:val>
            <c:numRef>
              <c:f>Sheet1!$F$2:$F$9</c:f>
              <c:numCache>
                <c:formatCode>General</c:formatCode>
                <c:ptCount val="8"/>
                <c:pt idx="0">
                  <c:v>20.5</c:v>
                </c:pt>
                <c:pt idx="1">
                  <c:v>16.2</c:v>
                </c:pt>
                <c:pt idx="2">
                  <c:v>23.3</c:v>
                </c:pt>
                <c:pt idx="3">
                  <c:v>22.4</c:v>
                </c:pt>
                <c:pt idx="4">
                  <c:v>18</c:v>
                </c:pt>
                <c:pt idx="5">
                  <c:v>26.1</c:v>
                </c:pt>
                <c:pt idx="6">
                  <c:v>23.1</c:v>
                </c:pt>
                <c:pt idx="7">
                  <c:v>27.5</c:v>
                </c:pt>
              </c:numCache>
            </c:numRef>
          </c:val>
          <c:smooth val="0"/>
          <c:extLst>
            <c:ext xmlns:c16="http://schemas.microsoft.com/office/drawing/2014/chart" uri="{C3380CC4-5D6E-409C-BE32-E72D297353CC}">
              <c16:uniqueId val="{00000003-B644-4AC7-B4AD-D10873E5F757}"/>
            </c:ext>
          </c:extLst>
        </c:ser>
        <c:dLbls>
          <c:showLegendKey val="0"/>
          <c:showVal val="1"/>
          <c:showCatName val="0"/>
          <c:showSerName val="0"/>
          <c:showPercent val="0"/>
          <c:showBubbleSize val="0"/>
        </c:dLbls>
        <c:marker val="1"/>
        <c:smooth val="0"/>
        <c:axId val="1096590288"/>
        <c:axId val="79190496"/>
      </c:lineChart>
      <c:catAx>
        <c:axId val="10965902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rial Nova Cond" panose="020B0506020202020204" pitchFamily="34" charset="0"/>
                <a:ea typeface="+mn-ea"/>
                <a:cs typeface="+mn-cs"/>
              </a:defRPr>
            </a:pPr>
            <a:endParaRPr lang="en-US"/>
          </a:p>
        </c:txPr>
        <c:crossAx val="79190496"/>
        <c:crosses val="autoZero"/>
        <c:auto val="1"/>
        <c:lblAlgn val="ctr"/>
        <c:lblOffset val="100"/>
        <c:noMultiLvlLbl val="0"/>
      </c:catAx>
      <c:valAx>
        <c:axId val="791904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r>
                  <a:rPr lang="en-US" sz="1050" dirty="0">
                    <a:latin typeface="Arial Narrow" panose="020B0606020202030204" pitchFamily="34" charset="0"/>
                  </a:rPr>
                  <a:t>Percentage (%)</a:t>
                </a:r>
              </a:p>
            </c:rich>
          </c:tx>
          <c:layout>
            <c:manualLayout>
              <c:xMode val="edge"/>
              <c:yMode val="edge"/>
              <c:x val="1.2358574225357941E-2"/>
              <c:y val="0.22232557837332095"/>
            </c:manualLayout>
          </c:layout>
          <c:overlay val="0"/>
          <c:spPr>
            <a:noFill/>
            <a:ln>
              <a:noFill/>
            </a:ln>
            <a:effectLst/>
          </c:spPr>
          <c:txPr>
            <a:bodyPr rot="-54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title>
        <c:numFmt formatCode="General"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96590288"/>
        <c:crosses val="autoZero"/>
        <c:crossBetween val="between"/>
      </c:valAx>
      <c:spPr>
        <a:solidFill>
          <a:schemeClr val="accent5">
            <a:lumMod val="20000"/>
            <a:lumOff val="80000"/>
          </a:schemeClr>
        </a:solidFill>
        <a:ln>
          <a:noFill/>
        </a:ln>
        <a:effectLst/>
      </c:spPr>
    </c:plotArea>
    <c:legend>
      <c:legendPos val="r"/>
      <c:layout>
        <c:manualLayout>
          <c:xMode val="edge"/>
          <c:yMode val="edge"/>
          <c:x val="0.76056226160491991"/>
          <c:y val="0.23673707193467813"/>
          <c:w val="0.22910197709638427"/>
          <c:h val="0.70917821336784814"/>
        </c:manualLayout>
      </c:layout>
      <c:overlay val="0"/>
      <c:spPr>
        <a:noFill/>
        <a:ln>
          <a:noFill/>
        </a:ln>
        <a:effectLst/>
      </c:spPr>
      <c:txPr>
        <a:bodyPr rot="0" spcFirstLastPara="1" vertOverflow="ellipsis" vert="horz" wrap="square" anchor="ctr" anchorCtr="1"/>
        <a:lstStyle/>
        <a:p>
          <a:pPr algn="l">
            <a:defRPr sz="10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cdr:x>
      <cdr:y>0.1311</cdr:y>
    </cdr:from>
    <cdr:to>
      <cdr:x>0.98676</cdr:x>
      <cdr:y>0.25641</cdr:y>
    </cdr:to>
    <cdr:sp macro="" textlink="">
      <cdr:nvSpPr>
        <cdr:cNvPr id="3" name="TextBox 1">
          <a:extLst xmlns:a="http://schemas.openxmlformats.org/drawingml/2006/main">
            <a:ext uri="{FF2B5EF4-FFF2-40B4-BE49-F238E27FC236}">
              <a16:creationId xmlns:a16="http://schemas.microsoft.com/office/drawing/2014/main" id="{102C5CD1-3DDD-45D9-8068-8FDFF0BD9F42}"/>
            </a:ext>
          </a:extLst>
        </cdr:cNvPr>
        <cdr:cNvSpPr txBox="1"/>
      </cdr:nvSpPr>
      <cdr:spPr>
        <a:xfrm xmlns:a="http://schemas.openxmlformats.org/drawingml/2006/main">
          <a:off x="0" y="251459"/>
          <a:ext cx="4641080" cy="240356"/>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rtl="0"/>
          <a:r>
            <a:rPr lang="en-US" sz="1300" b="1" dirty="0">
              <a:solidFill>
                <a:schemeClr val="tx1"/>
              </a:solidFill>
              <a:latin typeface="Arial Nova Cond" panose="020B0506020202020204" pitchFamily="34" charset="0"/>
              <a:cs typeface="Arial" panose="020B0604020202020204" pitchFamily="34" charset="0"/>
            </a:rPr>
            <a:t>Percentage of students e-bullied by grade, Ky YRBS 2025</a:t>
          </a:r>
          <a:endParaRPr lang="en-US" sz="1300" dirty="0">
            <a:latin typeface="Bahnschrift SemiCondensed" panose="020B0502040204020203" pitchFamily="34" charset="0"/>
          </a:endParaRP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7159" y="243839"/>
            <a:ext cx="6583680" cy="8656320"/>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24364" y="1176501"/>
            <a:ext cx="5606415" cy="3901440"/>
          </a:xfrm>
        </p:spPr>
        <p:txBody>
          <a:bodyPr anchor="b">
            <a:normAutofit/>
          </a:bodyPr>
          <a:lstStyle>
            <a:lvl1pPr algn="ctr">
              <a:lnSpc>
                <a:spcPct val="85000"/>
              </a:lnSpc>
              <a:defRPr sz="45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961612" y="5159514"/>
            <a:ext cx="4931921" cy="1850887"/>
          </a:xfrm>
        </p:spPr>
        <p:txBody>
          <a:bodyPr>
            <a:normAutofit/>
          </a:bodyPr>
          <a:lstStyle>
            <a:lvl1pPr marL="0" indent="0" algn="ctr">
              <a:spcBef>
                <a:spcPts val="750"/>
              </a:spcBef>
              <a:buNone/>
              <a:defRPr sz="1350">
                <a:solidFill>
                  <a:srgbClr val="FFFFFF"/>
                </a:solidFill>
              </a:defRPr>
            </a:lvl1pPr>
            <a:lvl2pPr marL="257175" indent="0" algn="ctr">
              <a:buNone/>
              <a:defRPr sz="1350"/>
            </a:lvl2pPr>
            <a:lvl3pPr marL="514350" indent="0" algn="ctr">
              <a:buNone/>
              <a:defRPr sz="1350"/>
            </a:lvl3pPr>
            <a:lvl4pPr marL="771525" indent="0" algn="ctr">
              <a:buNone/>
              <a:defRPr sz="1125"/>
            </a:lvl4pPr>
            <a:lvl5pPr marL="1028700" indent="0" algn="ctr">
              <a:buNone/>
              <a:defRPr sz="1125"/>
            </a:lvl5pPr>
            <a:lvl6pPr marL="1285875" indent="0" algn="ctr">
              <a:buNone/>
              <a:defRPr sz="1125"/>
            </a:lvl6pPr>
            <a:lvl7pPr marL="1543050" indent="0" algn="ctr">
              <a:buNone/>
              <a:defRPr sz="1125"/>
            </a:lvl7pPr>
            <a:lvl8pPr marL="1800225" indent="0" algn="ctr">
              <a:buNone/>
              <a:defRPr sz="1125"/>
            </a:lvl8pPr>
            <a:lvl9pPr marL="2057400" indent="0" algn="ctr">
              <a:buNone/>
              <a:defRPr sz="112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5EA861EA-72EC-4671-A618-5B20D320D839}" type="datetimeFigureOut">
              <a:rPr lang="en-US" smtClean="0"/>
              <a:t>9/10/26</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78CA1C3-F685-4463-A899-B01FA50537FE}" type="slidenum">
              <a:rPr lang="en-US" smtClean="0"/>
              <a:t>‹#›</a:t>
            </a:fld>
            <a:endParaRPr lang="en-US"/>
          </a:p>
        </p:txBody>
      </p:sp>
      <p:cxnSp>
        <p:nvCxnSpPr>
          <p:cNvPr id="8" name="Straight Connector 7"/>
          <p:cNvCxnSpPr/>
          <p:nvPr/>
        </p:nvCxnSpPr>
        <p:spPr>
          <a:xfrm>
            <a:off x="1112997" y="4978400"/>
            <a:ext cx="462915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2390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spcBef>
                <a:spcPts val="750"/>
              </a:spcBef>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A861EA-72EC-4671-A618-5B20D320D839}" type="datetimeFigureOut">
              <a:rPr lang="en-US" smtClean="0"/>
              <a:t>9/10/26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8CA1C3-F685-4463-A899-B01FA50537FE}" type="slidenum">
              <a:rPr lang="en-US" smtClean="0"/>
              <a:t>‹#›</a:t>
            </a:fld>
            <a:endParaRPr lang="en-US"/>
          </a:p>
        </p:txBody>
      </p:sp>
    </p:spTree>
    <p:extLst>
      <p:ext uri="{BB962C8B-B14F-4D97-AF65-F5344CB8AC3E}">
        <p14:creationId xmlns:p14="http://schemas.microsoft.com/office/powerpoint/2010/main" val="2998121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2364" y="1564767"/>
            <a:ext cx="5606415" cy="3901440"/>
          </a:xfrm>
        </p:spPr>
        <p:txBody>
          <a:bodyPr anchor="b">
            <a:noAutofit/>
          </a:bodyPr>
          <a:lstStyle>
            <a:lvl1pPr algn="ctr">
              <a:lnSpc>
                <a:spcPct val="85000"/>
              </a:lnSpc>
              <a:defRPr sz="45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961834" y="5539360"/>
            <a:ext cx="4932617" cy="1818408"/>
          </a:xfrm>
        </p:spPr>
        <p:txBody>
          <a:bodyPr anchor="t">
            <a:normAutofit/>
          </a:bodyPr>
          <a:lstStyle>
            <a:lvl1pPr marL="0" indent="0" algn="ctr">
              <a:buNone/>
              <a:defRPr sz="1350">
                <a:solidFill>
                  <a:schemeClr val="accent1"/>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A861EA-72EC-4671-A618-5B20D320D839}" type="datetimeFigureOut">
              <a:rPr lang="en-US" smtClean="0"/>
              <a:t>9/10/26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8CA1C3-F685-4463-A899-B01FA50537FE}" type="slidenum">
              <a:rPr lang="en-US" smtClean="0"/>
              <a:t>‹#›</a:t>
            </a:fld>
            <a:endParaRPr lang="en-US"/>
          </a:p>
        </p:txBody>
      </p:sp>
      <p:cxnSp>
        <p:nvCxnSpPr>
          <p:cNvPr id="7" name="Straight Connector 6"/>
          <p:cNvCxnSpPr/>
          <p:nvPr/>
        </p:nvCxnSpPr>
        <p:spPr>
          <a:xfrm>
            <a:off x="1114425" y="5360544"/>
            <a:ext cx="462915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9968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42938" y="2743199"/>
            <a:ext cx="2674620" cy="5364480"/>
          </a:xfrm>
        </p:spPr>
        <p:txBody>
          <a:bodyPr/>
          <a:lstStyle>
            <a:lvl1pPr>
              <a:defRPr sz="1238"/>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525532" y="2743200"/>
            <a:ext cx="2674620" cy="5364480"/>
          </a:xfrm>
        </p:spPr>
        <p:txBody>
          <a:bodyPr/>
          <a:lstStyle>
            <a:lvl1pPr>
              <a:defRPr sz="1238"/>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A861EA-72EC-4671-A618-5B20D320D839}" type="datetimeFigureOut">
              <a:rPr lang="en-US" smtClean="0"/>
              <a:t>9/10/26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8CA1C3-F685-4463-A899-B01FA50537FE}" type="slidenum">
              <a:rPr lang="en-US" smtClean="0"/>
              <a:t>‹#›</a:t>
            </a:fld>
            <a:endParaRPr lang="en-US"/>
          </a:p>
        </p:txBody>
      </p:sp>
    </p:spTree>
    <p:extLst>
      <p:ext uri="{BB962C8B-B14F-4D97-AF65-F5344CB8AC3E}">
        <p14:creationId xmlns:p14="http://schemas.microsoft.com/office/powerpoint/2010/main" val="255270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42938" y="2668681"/>
            <a:ext cx="2674620" cy="1036320"/>
          </a:xfrm>
        </p:spPr>
        <p:txBody>
          <a:bodyPr anchor="ctr"/>
          <a:lstStyle>
            <a:lvl1pPr marL="0" indent="0">
              <a:spcBef>
                <a:spcPts val="0"/>
              </a:spcBef>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Edit Master text styles</a:t>
            </a:r>
          </a:p>
        </p:txBody>
      </p:sp>
      <p:sp>
        <p:nvSpPr>
          <p:cNvPr id="4" name="Content Placeholder 3"/>
          <p:cNvSpPr>
            <a:spLocks noGrp="1"/>
          </p:cNvSpPr>
          <p:nvPr>
            <p:ph sz="half" idx="2"/>
          </p:nvPr>
        </p:nvSpPr>
        <p:spPr>
          <a:xfrm>
            <a:off x="642938" y="3628644"/>
            <a:ext cx="2674620" cy="4511040"/>
          </a:xfrm>
        </p:spPr>
        <p:txBody>
          <a:bodyPr/>
          <a:lstStyle>
            <a:lvl1pPr>
              <a:defRPr sz="1238"/>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526410" y="2665376"/>
            <a:ext cx="2674620" cy="1036320"/>
          </a:xfrm>
        </p:spPr>
        <p:txBody>
          <a:bodyPr anchor="ctr"/>
          <a:lstStyle>
            <a:lvl1pPr marL="0" indent="0">
              <a:spcBef>
                <a:spcPts val="0"/>
              </a:spcBef>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Edit Master text styles</a:t>
            </a:r>
          </a:p>
        </p:txBody>
      </p:sp>
      <p:sp>
        <p:nvSpPr>
          <p:cNvPr id="6" name="Content Placeholder 5"/>
          <p:cNvSpPr>
            <a:spLocks noGrp="1"/>
          </p:cNvSpPr>
          <p:nvPr>
            <p:ph sz="quarter" idx="4"/>
          </p:nvPr>
        </p:nvSpPr>
        <p:spPr>
          <a:xfrm>
            <a:off x="3526410" y="3625763"/>
            <a:ext cx="2674620" cy="4511040"/>
          </a:xfrm>
        </p:spPr>
        <p:txBody>
          <a:bodyPr/>
          <a:lstStyle>
            <a:lvl1pPr>
              <a:defRPr sz="1238"/>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EA861EA-72EC-4671-A618-5B20D320D839}" type="datetimeFigureOut">
              <a:rPr lang="en-US" smtClean="0"/>
              <a:t>9/10/26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8CA1C3-F685-4463-A899-B01FA50537FE}" type="slidenum">
              <a:rPr lang="en-US" smtClean="0"/>
              <a:t>‹#›</a:t>
            </a:fld>
            <a:endParaRPr lang="en-US"/>
          </a:p>
        </p:txBody>
      </p:sp>
    </p:spTree>
    <p:extLst>
      <p:ext uri="{BB962C8B-B14F-4D97-AF65-F5344CB8AC3E}">
        <p14:creationId xmlns:p14="http://schemas.microsoft.com/office/powerpoint/2010/main" val="900313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EA861EA-72EC-4671-A618-5B20D320D839}" type="datetimeFigureOut">
              <a:rPr lang="en-US" smtClean="0"/>
              <a:t>9/10/26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8CA1C3-F685-4463-A899-B01FA50537FE}" type="slidenum">
              <a:rPr lang="en-US" smtClean="0"/>
              <a:t>‹#›</a:t>
            </a:fld>
            <a:endParaRPr lang="en-US"/>
          </a:p>
        </p:txBody>
      </p:sp>
    </p:spTree>
    <p:extLst>
      <p:ext uri="{BB962C8B-B14F-4D97-AF65-F5344CB8AC3E}">
        <p14:creationId xmlns:p14="http://schemas.microsoft.com/office/powerpoint/2010/main" val="657974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A861EA-72EC-4671-A618-5B20D320D839}" type="datetimeFigureOut">
              <a:rPr lang="en-US" smtClean="0"/>
              <a:t>9/10/26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8CA1C3-F685-4463-A899-B01FA50537FE}" type="slidenum">
              <a:rPr lang="en-US" smtClean="0"/>
              <a:t>‹#›</a:t>
            </a:fld>
            <a:endParaRPr lang="en-US"/>
          </a:p>
        </p:txBody>
      </p:sp>
    </p:spTree>
    <p:extLst>
      <p:ext uri="{BB962C8B-B14F-4D97-AF65-F5344CB8AC3E}">
        <p14:creationId xmlns:p14="http://schemas.microsoft.com/office/powerpoint/2010/main" val="1245895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2938" y="1463040"/>
            <a:ext cx="2125980" cy="2316480"/>
          </a:xfrm>
        </p:spPr>
        <p:txBody>
          <a:bodyPr anchor="b">
            <a:noAutofit/>
          </a:bodyPr>
          <a:lstStyle>
            <a:lvl1pPr>
              <a:lnSpc>
                <a:spcPct val="90000"/>
              </a:lnSpc>
              <a:defRPr sz="2250" b="0"/>
            </a:lvl1pPr>
          </a:lstStyle>
          <a:p>
            <a:r>
              <a:rPr lang="en-US"/>
              <a:t>Click to edit Master title style</a:t>
            </a:r>
            <a:endParaRPr lang="en-US" dirty="0"/>
          </a:p>
        </p:txBody>
      </p:sp>
      <p:sp>
        <p:nvSpPr>
          <p:cNvPr id="3" name="Content Placeholder 2"/>
          <p:cNvSpPr>
            <a:spLocks noGrp="1"/>
          </p:cNvSpPr>
          <p:nvPr>
            <p:ph idx="1"/>
          </p:nvPr>
        </p:nvSpPr>
        <p:spPr>
          <a:xfrm>
            <a:off x="3096985" y="1463040"/>
            <a:ext cx="3112229" cy="6217920"/>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2938" y="3779520"/>
            <a:ext cx="2125980" cy="3901440"/>
          </a:xfrm>
        </p:spPr>
        <p:txBody>
          <a:bodyPr>
            <a:normAutofit/>
          </a:bodyPr>
          <a:lstStyle>
            <a:lvl1pPr marL="0" indent="0">
              <a:lnSpc>
                <a:spcPct val="100000"/>
              </a:lnSpc>
              <a:spcBef>
                <a:spcPts val="600"/>
              </a:spcBef>
              <a:buNone/>
              <a:defRPr sz="956"/>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t>Edit Master text styles</a:t>
            </a:r>
          </a:p>
        </p:txBody>
      </p:sp>
      <p:sp>
        <p:nvSpPr>
          <p:cNvPr id="5" name="Date Placeholder 4"/>
          <p:cNvSpPr>
            <a:spLocks noGrp="1"/>
          </p:cNvSpPr>
          <p:nvPr>
            <p:ph type="dt" sz="half" idx="10"/>
          </p:nvPr>
        </p:nvSpPr>
        <p:spPr/>
        <p:txBody>
          <a:bodyPr/>
          <a:lstStyle/>
          <a:p>
            <a:fld id="{5EA861EA-72EC-4671-A618-5B20D320D839}" type="datetimeFigureOut">
              <a:rPr lang="en-US" smtClean="0"/>
              <a:t>9/10/26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8CA1C3-F685-4463-A899-B01FA50537FE}" type="slidenum">
              <a:rPr lang="en-US" smtClean="0"/>
              <a:t>‹#›</a:t>
            </a:fld>
            <a:endParaRPr lang="en-US"/>
          </a:p>
        </p:txBody>
      </p:sp>
    </p:spTree>
    <p:extLst>
      <p:ext uri="{BB962C8B-B14F-4D97-AF65-F5344CB8AC3E}">
        <p14:creationId xmlns:p14="http://schemas.microsoft.com/office/powerpoint/2010/main" val="4034272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2938" y="1463040"/>
            <a:ext cx="2125980" cy="2316480"/>
          </a:xfrm>
        </p:spPr>
        <p:txBody>
          <a:bodyPr anchor="b">
            <a:noAutofit/>
          </a:bodyPr>
          <a:lstStyle>
            <a:lvl1pPr>
              <a:lnSpc>
                <a:spcPct val="90000"/>
              </a:lnSpc>
              <a:defRPr sz="225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014331" y="1426464"/>
            <a:ext cx="3193277" cy="6193537"/>
          </a:xfrm>
        </p:spPr>
        <p:txBody>
          <a:bodyPr lIns="274320" tIns="182880" anchor="t">
            <a:normAutofit/>
          </a:bodyPr>
          <a:lstStyle>
            <a:lvl1pPr marL="0" indent="0">
              <a:buNone/>
              <a:defRPr sz="1575"/>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t>Click icon to add picture</a:t>
            </a:r>
            <a:endParaRPr lang="en-US" dirty="0"/>
          </a:p>
        </p:txBody>
      </p:sp>
      <p:sp>
        <p:nvSpPr>
          <p:cNvPr id="4" name="Text Placeholder 3"/>
          <p:cNvSpPr>
            <a:spLocks noGrp="1"/>
          </p:cNvSpPr>
          <p:nvPr>
            <p:ph type="body" sz="half" idx="2"/>
          </p:nvPr>
        </p:nvSpPr>
        <p:spPr>
          <a:xfrm>
            <a:off x="642938" y="3779520"/>
            <a:ext cx="2125980" cy="3840480"/>
          </a:xfrm>
        </p:spPr>
        <p:txBody>
          <a:bodyPr>
            <a:normAutofit/>
          </a:bodyPr>
          <a:lstStyle>
            <a:lvl1pPr marL="0" indent="0">
              <a:lnSpc>
                <a:spcPct val="100000"/>
              </a:lnSpc>
              <a:spcBef>
                <a:spcPts val="600"/>
              </a:spcBef>
              <a:buNone/>
              <a:defRPr sz="956"/>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t>Edit Master text styles</a:t>
            </a:r>
          </a:p>
        </p:txBody>
      </p:sp>
      <p:sp>
        <p:nvSpPr>
          <p:cNvPr id="5" name="Date Placeholder 4"/>
          <p:cNvSpPr>
            <a:spLocks noGrp="1"/>
          </p:cNvSpPr>
          <p:nvPr>
            <p:ph type="dt" sz="half" idx="10"/>
          </p:nvPr>
        </p:nvSpPr>
        <p:spPr/>
        <p:txBody>
          <a:bodyPr/>
          <a:lstStyle/>
          <a:p>
            <a:fld id="{5EA861EA-72EC-4671-A618-5B20D320D839}" type="datetimeFigureOut">
              <a:rPr lang="en-US" smtClean="0"/>
              <a:t>9/10/26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78CA1C3-F685-4463-A899-B01FA50537FE}" type="slidenum">
              <a:rPr lang="en-US" smtClean="0"/>
              <a:t>‹#›</a:t>
            </a:fld>
            <a:endParaRPr lang="en-US"/>
          </a:p>
        </p:txBody>
      </p:sp>
    </p:spTree>
    <p:extLst>
      <p:ext uri="{BB962C8B-B14F-4D97-AF65-F5344CB8AC3E}">
        <p14:creationId xmlns:p14="http://schemas.microsoft.com/office/powerpoint/2010/main" val="1129111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A861EA-72EC-4671-A618-5B20D320D839}" type="datetimeFigureOut">
              <a:rPr lang="en-US" smtClean="0"/>
              <a:t>9/10/26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8CA1C3-F685-4463-A899-B01FA50537FE}" type="slidenum">
              <a:rPr lang="en-US" smtClean="0"/>
              <a:t>‹#›</a:t>
            </a:fld>
            <a:endParaRPr lang="en-US"/>
          </a:p>
        </p:txBody>
      </p:sp>
    </p:spTree>
    <p:extLst>
      <p:ext uri="{BB962C8B-B14F-4D97-AF65-F5344CB8AC3E}">
        <p14:creationId xmlns:p14="http://schemas.microsoft.com/office/powerpoint/2010/main" val="1312114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1016000"/>
            <a:ext cx="1307306" cy="7213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42938" y="1016000"/>
            <a:ext cx="4179094" cy="72136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A861EA-72EC-4671-A618-5B20D320D839}" type="datetimeFigureOut">
              <a:rPr lang="en-US" smtClean="0"/>
              <a:t>9/10/26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8CA1C3-F685-4463-A899-B01FA50537FE}" type="slidenum">
              <a:rPr lang="en-US" smtClean="0"/>
              <a:t>‹#›</a:t>
            </a:fld>
            <a:endParaRPr lang="en-US"/>
          </a:p>
        </p:txBody>
      </p:sp>
    </p:spTree>
    <p:extLst>
      <p:ext uri="{BB962C8B-B14F-4D97-AF65-F5344CB8AC3E}">
        <p14:creationId xmlns:p14="http://schemas.microsoft.com/office/powerpoint/2010/main" val="2308229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137160" y="243840"/>
            <a:ext cx="6583680" cy="865632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2938" y="812800"/>
            <a:ext cx="5554980" cy="180848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42939" y="2743200"/>
            <a:ext cx="5553490" cy="538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2935" y="8298440"/>
            <a:ext cx="1310105" cy="486833"/>
          </a:xfrm>
          <a:prstGeom prst="rect">
            <a:avLst/>
          </a:prstGeom>
        </p:spPr>
        <p:txBody>
          <a:bodyPr vert="horz" lIns="91440" tIns="45720" rIns="91440" bIns="45720" rtlCol="0" anchor="ctr"/>
          <a:lstStyle>
            <a:lvl1pPr algn="l">
              <a:defRPr sz="750">
                <a:solidFill>
                  <a:schemeClr val="accent1"/>
                </a:solidFill>
              </a:defRPr>
            </a:lvl1pPr>
          </a:lstStyle>
          <a:p>
            <a:fld id="{5EA861EA-72EC-4671-A618-5B20D320D839}" type="datetimeFigureOut">
              <a:rPr lang="en-US" smtClean="0"/>
              <a:t>9/10/26</a:t>
            </a:fld>
            <a:endParaRPr lang="en-US"/>
          </a:p>
        </p:txBody>
      </p:sp>
      <p:sp>
        <p:nvSpPr>
          <p:cNvPr id="5" name="Footer Placeholder 4"/>
          <p:cNvSpPr>
            <a:spLocks noGrp="1"/>
          </p:cNvSpPr>
          <p:nvPr>
            <p:ph type="ftr" sz="quarter" idx="3"/>
          </p:nvPr>
        </p:nvSpPr>
        <p:spPr>
          <a:xfrm>
            <a:off x="2221396" y="8298440"/>
            <a:ext cx="2653748" cy="486833"/>
          </a:xfrm>
          <a:prstGeom prst="rect">
            <a:avLst/>
          </a:prstGeom>
        </p:spPr>
        <p:txBody>
          <a:bodyPr vert="horz" lIns="91440" tIns="45720" rIns="91440" bIns="45720" rtlCol="0" anchor="ctr"/>
          <a:lstStyle>
            <a:lvl1pPr algn="ctr">
              <a:defRPr sz="750">
                <a:solidFill>
                  <a:schemeClr val="accent1"/>
                </a:solidFill>
              </a:defRPr>
            </a:lvl1pPr>
          </a:lstStyle>
          <a:p>
            <a:endParaRPr lang="en-US"/>
          </a:p>
        </p:txBody>
      </p:sp>
      <p:sp>
        <p:nvSpPr>
          <p:cNvPr id="6" name="Slide Number Placeholder 5"/>
          <p:cNvSpPr>
            <a:spLocks noGrp="1"/>
          </p:cNvSpPr>
          <p:nvPr>
            <p:ph type="sldNum" sz="quarter" idx="4"/>
          </p:nvPr>
        </p:nvSpPr>
        <p:spPr>
          <a:xfrm>
            <a:off x="5247862" y="8298440"/>
            <a:ext cx="959747" cy="486833"/>
          </a:xfrm>
          <a:prstGeom prst="rect">
            <a:avLst/>
          </a:prstGeom>
        </p:spPr>
        <p:txBody>
          <a:bodyPr vert="horz" lIns="91440" tIns="45720" rIns="91440" bIns="45720" rtlCol="0" anchor="ctr"/>
          <a:lstStyle>
            <a:lvl1pPr algn="r">
              <a:defRPr sz="750">
                <a:solidFill>
                  <a:schemeClr val="accent1"/>
                </a:solidFill>
              </a:defRPr>
            </a:lvl1pPr>
          </a:lstStyle>
          <a:p>
            <a:fld id="{D78CA1C3-F685-4463-A899-B01FA50537FE}" type="slidenum">
              <a:rPr lang="en-US" smtClean="0"/>
              <a:t>‹#›</a:t>
            </a:fld>
            <a:endParaRPr lang="en-US"/>
          </a:p>
        </p:txBody>
      </p:sp>
    </p:spTree>
    <p:extLst>
      <p:ext uri="{BB962C8B-B14F-4D97-AF65-F5344CB8AC3E}">
        <p14:creationId xmlns:p14="http://schemas.microsoft.com/office/powerpoint/2010/main" val="2449380544"/>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l" defTabSz="514350" rtl="0" eaLnBrk="1" latinLnBrk="0" hangingPunct="1">
        <a:lnSpc>
          <a:spcPct val="90000"/>
        </a:lnSpc>
        <a:spcBef>
          <a:spcPct val="0"/>
        </a:spcBef>
        <a:buNone/>
        <a:defRPr sz="3000" kern="1200">
          <a:solidFill>
            <a:schemeClr val="accent1"/>
          </a:solidFill>
          <a:latin typeface="+mj-lt"/>
          <a:ea typeface="+mj-ea"/>
          <a:cs typeface="+mj-cs"/>
        </a:defRPr>
      </a:lvl1pPr>
    </p:titleStyle>
    <p:bodyStyle>
      <a:lvl1pPr marL="128588" indent="-102870" algn="l" defTabSz="514350" rtl="0" eaLnBrk="1" latinLnBrk="0" hangingPunct="1">
        <a:lnSpc>
          <a:spcPct val="90000"/>
        </a:lnSpc>
        <a:spcBef>
          <a:spcPts val="750"/>
        </a:spcBef>
        <a:buClr>
          <a:schemeClr val="accent1"/>
        </a:buClr>
        <a:buSzPct val="80000"/>
        <a:buFont typeface="Corbel" pitchFamily="34" charset="0"/>
        <a:buChar char="•"/>
        <a:defRPr sz="1500" kern="1200">
          <a:solidFill>
            <a:schemeClr val="accent1"/>
          </a:solidFill>
          <a:latin typeface="+mn-lt"/>
          <a:ea typeface="+mn-ea"/>
          <a:cs typeface="+mn-cs"/>
        </a:defRPr>
      </a:lvl1pPr>
      <a:lvl2pPr marL="257175" indent="-102870" algn="l" defTabSz="514350" rtl="0" eaLnBrk="1" latinLnBrk="0" hangingPunct="1">
        <a:lnSpc>
          <a:spcPct val="90000"/>
        </a:lnSpc>
        <a:spcBef>
          <a:spcPts val="113"/>
        </a:spcBef>
        <a:spcAft>
          <a:spcPts val="225"/>
        </a:spcAft>
        <a:buClr>
          <a:schemeClr val="accent1"/>
        </a:buClr>
        <a:buSzPct val="80000"/>
        <a:buFont typeface="Corbel" pitchFamily="34" charset="0"/>
        <a:buChar char="•"/>
        <a:defRPr sz="1350" kern="1200">
          <a:solidFill>
            <a:schemeClr val="accent1"/>
          </a:solidFill>
          <a:latin typeface="+mn-lt"/>
          <a:ea typeface="+mn-ea"/>
          <a:cs typeface="+mn-cs"/>
        </a:defRPr>
      </a:lvl2pPr>
      <a:lvl3pPr marL="411480" indent="-102870" algn="l" defTabSz="514350" rtl="0" eaLnBrk="1" latinLnBrk="0" hangingPunct="1">
        <a:lnSpc>
          <a:spcPct val="90000"/>
        </a:lnSpc>
        <a:spcBef>
          <a:spcPts val="113"/>
        </a:spcBef>
        <a:spcAft>
          <a:spcPts val="225"/>
        </a:spcAft>
        <a:buClr>
          <a:schemeClr val="accent1"/>
        </a:buClr>
        <a:buSzPct val="80000"/>
        <a:buFont typeface="Corbel" pitchFamily="34" charset="0"/>
        <a:buChar char="•"/>
        <a:defRPr sz="1200" kern="1200">
          <a:solidFill>
            <a:schemeClr val="accent1"/>
          </a:solidFill>
          <a:latin typeface="+mn-lt"/>
          <a:ea typeface="+mn-ea"/>
          <a:cs typeface="+mn-cs"/>
        </a:defRPr>
      </a:lvl3pPr>
      <a:lvl4pPr marL="565785" indent="-102870" algn="l" defTabSz="514350" rtl="0" eaLnBrk="1" latinLnBrk="0" hangingPunct="1">
        <a:lnSpc>
          <a:spcPct val="90000"/>
        </a:lnSpc>
        <a:spcBef>
          <a:spcPts val="113"/>
        </a:spcBef>
        <a:spcAft>
          <a:spcPts val="225"/>
        </a:spcAft>
        <a:buClr>
          <a:schemeClr val="accent1"/>
        </a:buClr>
        <a:buSzPct val="80000"/>
        <a:buFont typeface="Corbel" pitchFamily="34" charset="0"/>
        <a:buChar char="•"/>
        <a:defRPr sz="1050" kern="1200">
          <a:solidFill>
            <a:schemeClr val="accent1"/>
          </a:solidFill>
          <a:latin typeface="+mn-lt"/>
          <a:ea typeface="+mn-ea"/>
          <a:cs typeface="+mn-cs"/>
        </a:defRPr>
      </a:lvl4pPr>
      <a:lvl5pPr marL="690090" indent="-102870" algn="l" defTabSz="514350" rtl="0" eaLnBrk="1" latinLnBrk="0" hangingPunct="1">
        <a:lnSpc>
          <a:spcPct val="90000"/>
        </a:lnSpc>
        <a:spcBef>
          <a:spcPts val="113"/>
        </a:spcBef>
        <a:spcAft>
          <a:spcPts val="225"/>
        </a:spcAft>
        <a:buClr>
          <a:schemeClr val="accent1"/>
        </a:buClr>
        <a:buSzPct val="80000"/>
        <a:buFont typeface="Corbel" pitchFamily="34" charset="0"/>
        <a:buChar char="•"/>
        <a:defRPr sz="1050" kern="1200">
          <a:solidFill>
            <a:schemeClr val="accent1"/>
          </a:solidFill>
          <a:latin typeface="+mn-lt"/>
          <a:ea typeface="+mn-ea"/>
          <a:cs typeface="+mn-cs"/>
        </a:defRPr>
      </a:lvl5pPr>
      <a:lvl6pPr marL="825000" indent="-128588" algn="l" defTabSz="514350" rtl="0" eaLnBrk="1" latinLnBrk="0" hangingPunct="1">
        <a:lnSpc>
          <a:spcPct val="90000"/>
        </a:lnSpc>
        <a:spcBef>
          <a:spcPts val="113"/>
        </a:spcBef>
        <a:spcAft>
          <a:spcPts val="225"/>
        </a:spcAft>
        <a:buClr>
          <a:schemeClr val="accent1"/>
        </a:buClr>
        <a:buSzPct val="80000"/>
        <a:buFont typeface="Corbel" pitchFamily="34" charset="0"/>
        <a:buChar char="•"/>
        <a:defRPr sz="1050" kern="1200">
          <a:solidFill>
            <a:schemeClr val="accent1"/>
          </a:solidFill>
          <a:latin typeface="+mn-lt"/>
          <a:ea typeface="+mn-ea"/>
          <a:cs typeface="+mn-cs"/>
        </a:defRPr>
      </a:lvl6pPr>
      <a:lvl7pPr marL="975000" indent="-128588" algn="l" defTabSz="514350" rtl="0" eaLnBrk="1" latinLnBrk="0" hangingPunct="1">
        <a:lnSpc>
          <a:spcPct val="90000"/>
        </a:lnSpc>
        <a:spcBef>
          <a:spcPts val="113"/>
        </a:spcBef>
        <a:spcAft>
          <a:spcPts val="225"/>
        </a:spcAft>
        <a:buClr>
          <a:schemeClr val="accent1"/>
        </a:buClr>
        <a:buSzPct val="80000"/>
        <a:buFont typeface="Corbel" pitchFamily="34" charset="0"/>
        <a:buChar char="•"/>
        <a:defRPr sz="1050" kern="1200">
          <a:solidFill>
            <a:schemeClr val="accent1"/>
          </a:solidFill>
          <a:latin typeface="+mn-lt"/>
          <a:ea typeface="+mn-ea"/>
          <a:cs typeface="+mn-cs"/>
        </a:defRPr>
      </a:lvl7pPr>
      <a:lvl8pPr marL="1125000" indent="-128588" algn="l" defTabSz="514350" rtl="0" eaLnBrk="1" latinLnBrk="0" hangingPunct="1">
        <a:lnSpc>
          <a:spcPct val="90000"/>
        </a:lnSpc>
        <a:spcBef>
          <a:spcPts val="113"/>
        </a:spcBef>
        <a:spcAft>
          <a:spcPts val="225"/>
        </a:spcAft>
        <a:buClr>
          <a:schemeClr val="accent1"/>
        </a:buClr>
        <a:buSzPct val="80000"/>
        <a:buFont typeface="Corbel" pitchFamily="34" charset="0"/>
        <a:buChar char="•"/>
        <a:defRPr sz="1050" kern="1200">
          <a:solidFill>
            <a:schemeClr val="accent1"/>
          </a:solidFill>
          <a:latin typeface="+mn-lt"/>
          <a:ea typeface="+mn-ea"/>
          <a:cs typeface="+mn-cs"/>
        </a:defRPr>
      </a:lvl8pPr>
      <a:lvl9pPr marL="1275000" indent="-128588" algn="l" defTabSz="514350" rtl="0" eaLnBrk="1" latinLnBrk="0" hangingPunct="1">
        <a:lnSpc>
          <a:spcPct val="90000"/>
        </a:lnSpc>
        <a:spcBef>
          <a:spcPts val="113"/>
        </a:spcBef>
        <a:spcAft>
          <a:spcPts val="225"/>
        </a:spcAft>
        <a:buClr>
          <a:schemeClr val="accent1"/>
        </a:buClr>
        <a:buSzPct val="80000"/>
        <a:buFont typeface="Corbel" pitchFamily="34" charset="0"/>
        <a:buChar char="•"/>
        <a:defRPr sz="1050" kern="1200">
          <a:solidFill>
            <a:schemeClr val="accent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kiprc.uky.edu/programs/adolescent-school-health" TargetMode="External"/><Relationship Id="rId7"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svg"/><Relationship Id="rId5" Type="http://schemas.openxmlformats.org/officeDocument/2006/relationships/chart" Target="../charts/chart2.xml"/><Relationship Id="rId4" Type="http://schemas.openxmlformats.org/officeDocument/2006/relationships/chart" Target="../charts/chart1.xml"/></Relationships>
</file>

<file path=ppt/slides/_rels/slide2.xml.rels><?xml version="1.0" encoding="UTF-8" standalone="yes"?>
<Relationships xmlns="http://schemas.openxmlformats.org/package/2006/relationships"><Relationship Id="rId8" Type="http://schemas.openxmlformats.org/officeDocument/2006/relationships/hyperlink" Target="https://www.lmpd.gov/409/Internet-Safety-Tips" TargetMode="External"/><Relationship Id="rId3" Type="http://schemas.openxmlformats.org/officeDocument/2006/relationships/hyperlink" Target="https://pcaky.org/internet-safety/" TargetMode="External"/><Relationship Id="rId7" Type="http://schemas.openxmlformats.org/officeDocument/2006/relationships/hyperlink" Target="https://safeschools.ky.gov/" TargetMode="External"/><Relationship Id="rId12" Type="http://schemas.openxmlformats.org/officeDocument/2006/relationships/image" Target="../media/image1.png"/><Relationship Id="rId2" Type="http://schemas.openxmlformats.org/officeDocument/2006/relationships/hyperlink" Target="https://www.dhs.gov/know2protect/digitalboundaries" TargetMode="External"/><Relationship Id="rId1" Type="http://schemas.openxmlformats.org/officeDocument/2006/relationships/slideLayout" Target="../slideLayouts/slideLayout2.xml"/><Relationship Id="rId6" Type="http://schemas.openxmlformats.org/officeDocument/2006/relationships/hyperlink" Target="https://www.stopbullying.gov/cyberbullying/what-is-it" TargetMode="External"/><Relationship Id="rId11" Type="http://schemas.openxmlformats.org/officeDocument/2006/relationships/hyperlink" Target="https://chat.988lifeline.org/" TargetMode="External"/><Relationship Id="rId5" Type="http://schemas.openxmlformats.org/officeDocument/2006/relationships/hyperlink" Target="https://www.endtab.org/blog/latest-trends-intimate-image-abuse-phegs" TargetMode="External"/><Relationship Id="rId10" Type="http://schemas.openxmlformats.org/officeDocument/2006/relationships/hyperlink" Target="https://www.stopbullying.gov/kids/what-you-can-do" TargetMode="External"/><Relationship Id="rId4" Type="http://schemas.openxmlformats.org/officeDocument/2006/relationships/hyperlink" Target="https://www.apa.org/topics/social-media-internet/social-media-parent-tips" TargetMode="External"/><Relationship Id="rId9" Type="http://schemas.openxmlformats.org/officeDocument/2006/relationships/hyperlink" Target="https://www.stopbullying.gov/cyberbullying/how-to-re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6F2FE07-3CE5-4ADD-AF43-C849E686962C}"/>
              </a:ext>
              <a:ext uri="{C183D7F6-B498-43B3-948B-1728B52AA6E4}">
                <adec:decorative xmlns:adec="http://schemas.microsoft.com/office/drawing/2017/decorative" val="1"/>
              </a:ext>
            </a:extLst>
          </p:cNvPr>
          <p:cNvSpPr/>
          <p:nvPr/>
        </p:nvSpPr>
        <p:spPr>
          <a:xfrm rot="5400000">
            <a:off x="3622271" y="2967793"/>
            <a:ext cx="5964247" cy="369332"/>
          </a:xfrm>
          <a:prstGeom prst="rect">
            <a:avLst/>
          </a:prstGeom>
        </p:spPr>
        <p:txBody>
          <a:bodyPr wrap="square">
            <a:spAutoFit/>
          </a:bodyPr>
          <a:lstStyle/>
          <a:p>
            <a:r>
              <a:rPr lang="en-US" b="1" dirty="0">
                <a:solidFill>
                  <a:schemeClr val="bg1"/>
                </a:solidFill>
                <a:latin typeface="Arial Nova Cond" panose="020B0506020202020204" pitchFamily="34" charset="0"/>
                <a:cs typeface="Arial" panose="020B0604020202020204" pitchFamily="34" charset="0"/>
              </a:rPr>
              <a:t>2023 KENTUCKY YOUTH RISK BEHAVIOR SURVEY</a:t>
            </a:r>
          </a:p>
        </p:txBody>
      </p:sp>
      <p:cxnSp>
        <p:nvCxnSpPr>
          <p:cNvPr id="4" name="Straight Connector 3">
            <a:extLst>
              <a:ext uri="{FF2B5EF4-FFF2-40B4-BE49-F238E27FC236}">
                <a16:creationId xmlns:a16="http://schemas.microsoft.com/office/drawing/2014/main" id="{CAA60D0E-27B1-40B6-9EBF-E10AE03932CD}"/>
              </a:ext>
              <a:ext uri="{C183D7F6-B498-43B3-948B-1728B52AA6E4}">
                <adec:decorative xmlns:adec="http://schemas.microsoft.com/office/drawing/2017/decorative" val="1"/>
              </a:ext>
            </a:extLst>
          </p:cNvPr>
          <p:cNvCxnSpPr/>
          <p:nvPr/>
        </p:nvCxnSpPr>
        <p:spPr>
          <a:xfrm>
            <a:off x="831158" y="911239"/>
            <a:ext cx="4930815" cy="0"/>
          </a:xfrm>
          <a:prstGeom prst="line">
            <a:avLst/>
          </a:prstGeom>
          <a:ln w="57150"/>
        </p:spPr>
        <p:style>
          <a:lnRef idx="2">
            <a:schemeClr val="accent2"/>
          </a:lnRef>
          <a:fillRef idx="0">
            <a:schemeClr val="accent2"/>
          </a:fillRef>
          <a:effectRef idx="1">
            <a:schemeClr val="accent2"/>
          </a:effectRef>
          <a:fontRef idx="minor">
            <a:schemeClr val="tx1"/>
          </a:fontRef>
        </p:style>
      </p:cxnSp>
      <p:pic>
        <p:nvPicPr>
          <p:cNvPr id="23" name="Picture 22" descr="Kentucky Youth Risk Behavior Study logo">
            <a:extLst>
              <a:ext uri="{FF2B5EF4-FFF2-40B4-BE49-F238E27FC236}">
                <a16:creationId xmlns:a16="http://schemas.microsoft.com/office/drawing/2014/main" id="{E4D33C14-1EA7-4E17-B080-E6D57D3BE039}"/>
              </a:ext>
            </a:extLst>
          </p:cNvPr>
          <p:cNvPicPr>
            <a:picLocks noChangeAspect="1"/>
          </p:cNvPicPr>
          <p:nvPr/>
        </p:nvPicPr>
        <p:blipFill rotWithShape="1">
          <a:blip r:embed="rId2">
            <a:extLst>
              <a:ext uri="{28A0092B-C50C-407E-A947-70E740481C1C}">
                <a14:useLocalDpi xmlns:a14="http://schemas.microsoft.com/office/drawing/2010/main" val="0"/>
              </a:ext>
            </a:extLst>
          </a:blip>
          <a:srcRect b="22076"/>
          <a:stretch/>
        </p:blipFill>
        <p:spPr>
          <a:xfrm>
            <a:off x="5247333" y="8021481"/>
            <a:ext cx="1648080" cy="780303"/>
          </a:xfrm>
          <a:prstGeom prst="rect">
            <a:avLst/>
          </a:prstGeom>
        </p:spPr>
      </p:pic>
      <p:sp>
        <p:nvSpPr>
          <p:cNvPr id="26" name="Rectangle 25">
            <a:extLst>
              <a:ext uri="{FF2B5EF4-FFF2-40B4-BE49-F238E27FC236}">
                <a16:creationId xmlns:a16="http://schemas.microsoft.com/office/drawing/2014/main" id="{1FA3DB57-FBA9-43A1-BDC8-3B5C755E0ED9}"/>
              </a:ext>
            </a:extLst>
          </p:cNvPr>
          <p:cNvSpPr/>
          <p:nvPr/>
        </p:nvSpPr>
        <p:spPr>
          <a:xfrm>
            <a:off x="205907" y="8229724"/>
            <a:ext cx="5333932" cy="769441"/>
          </a:xfrm>
          <a:prstGeom prst="rect">
            <a:avLst/>
          </a:prstGeom>
        </p:spPr>
        <p:txBody>
          <a:bodyPr wrap="square">
            <a:spAutoFit/>
          </a:bodyPr>
          <a:lstStyle/>
          <a:p>
            <a:pPr>
              <a:spcBef>
                <a:spcPts val="100"/>
              </a:spcBef>
              <a:spcAft>
                <a:spcPts val="100"/>
              </a:spcAft>
            </a:pPr>
            <a:r>
              <a:rPr lang="en-US" sz="1050" dirty="0">
                <a:latin typeface="Arial Nova Cond" panose="020B0506020202020204" pitchFamily="34" charset="0"/>
                <a:cs typeface="Times New Roman" panose="02020603050405020304" pitchFamily="18" charset="0"/>
              </a:rPr>
              <a:t>*Screen time includes being in front of a TV, computer, smart phone, or other electronic device.</a:t>
            </a:r>
          </a:p>
          <a:p>
            <a:pPr>
              <a:spcBef>
                <a:spcPts val="100"/>
              </a:spcBef>
              <a:spcAft>
                <a:spcPts val="100"/>
              </a:spcAft>
            </a:pPr>
            <a:r>
              <a:rPr lang="en-US" sz="1050" baseline="30000" dirty="0">
                <a:latin typeface="Arial Nova Cond" panose="020B0506020202020204" pitchFamily="34" charset="0"/>
                <a:cs typeface="Times New Roman" panose="02020603050405020304" pitchFamily="18" charset="0"/>
              </a:rPr>
              <a:t>1</a:t>
            </a:r>
            <a:r>
              <a:rPr lang="en-US" sz="1050" dirty="0">
                <a:latin typeface="Arial Nova Cond" panose="020B0506020202020204" pitchFamily="34" charset="0"/>
                <a:cs typeface="Times New Roman" panose="02020603050405020304" pitchFamily="18" charset="0"/>
              </a:rPr>
              <a:t>Kentucky Youth Risk Behavior Survey (YRBS) 2025 High School Summary and Trends. </a:t>
            </a:r>
            <a:r>
              <a:rPr lang="en-US" sz="1050" dirty="0">
                <a:solidFill>
                  <a:schemeClr val="accent4">
                    <a:lumMod val="75000"/>
                  </a:schemeClr>
                </a:solidFill>
                <a:latin typeface="Arial Nova Cond" panose="020B050602020202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https://kiprc.uky.edu/programs/adolescent-school-health</a:t>
            </a:r>
            <a:r>
              <a:rPr lang="en-US" sz="1050" dirty="0">
                <a:solidFill>
                  <a:schemeClr val="accent4">
                    <a:lumMod val="75000"/>
                  </a:schemeClr>
                </a:solidFill>
                <a:latin typeface="Arial Nova Cond" panose="020B0506020202020204" pitchFamily="34" charset="0"/>
                <a:cs typeface="Times New Roman" panose="02020603050405020304" pitchFamily="18" charset="0"/>
              </a:rPr>
              <a:t> </a:t>
            </a:r>
          </a:p>
          <a:p>
            <a:endParaRPr lang="en-US" sz="1000" dirty="0">
              <a:latin typeface="Times New Roman" panose="02020603050405020304" pitchFamily="18" charset="0"/>
              <a:cs typeface="Times New Roman" panose="02020603050405020304" pitchFamily="18" charset="0"/>
            </a:endParaRPr>
          </a:p>
        </p:txBody>
      </p:sp>
      <p:sp>
        <p:nvSpPr>
          <p:cNvPr id="21" name="Arrow: Pentagon 20">
            <a:extLst>
              <a:ext uri="{FF2B5EF4-FFF2-40B4-BE49-F238E27FC236}">
                <a16:creationId xmlns:a16="http://schemas.microsoft.com/office/drawing/2014/main" id="{CCCDDF65-728A-4A42-9AB7-8EEC4CBE894E}"/>
              </a:ext>
            </a:extLst>
          </p:cNvPr>
          <p:cNvSpPr/>
          <p:nvPr/>
        </p:nvSpPr>
        <p:spPr>
          <a:xfrm>
            <a:off x="355069" y="6755803"/>
            <a:ext cx="1012742" cy="1384995"/>
          </a:xfrm>
          <a:prstGeom prst="homePlate">
            <a:avLst>
              <a:gd name="adj" fmla="val 28661"/>
            </a:avLst>
          </a:prstGeom>
          <a:noFill/>
          <a:ln w="38100">
            <a:solidFill>
              <a:schemeClr val="accent5">
                <a:lumMod val="75000"/>
              </a:schemeClr>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nchor="ctr" anchorCtr="0">
            <a:spAutoFit/>
          </a:bodyPr>
          <a:lstStyle/>
          <a:p>
            <a:r>
              <a:rPr lang="en-US" sz="1200" dirty="0">
                <a:latin typeface="Arial Nova Cond" panose="020B0506020202020204" pitchFamily="34" charset="0"/>
                <a:ea typeface="Cascadia Code" panose="020B0609020000020004" pitchFamily="49" charset="0"/>
                <a:cs typeface="Cascadia Code" panose="020B0609020000020004" pitchFamily="49" charset="0"/>
              </a:rPr>
              <a:t>More than one out of five 10</a:t>
            </a:r>
            <a:r>
              <a:rPr lang="en-US" sz="1200" baseline="30000" dirty="0">
                <a:latin typeface="Arial Nova Cond" panose="020B0506020202020204" pitchFamily="34" charset="0"/>
                <a:ea typeface="Cascadia Code" panose="020B0609020000020004" pitchFamily="49" charset="0"/>
                <a:cs typeface="Cascadia Code" panose="020B0609020000020004" pitchFamily="49" charset="0"/>
              </a:rPr>
              <a:t>th</a:t>
            </a:r>
            <a:r>
              <a:rPr lang="en-US" sz="1200" dirty="0">
                <a:latin typeface="Arial Nova Cond" panose="020B0506020202020204" pitchFamily="34" charset="0"/>
                <a:ea typeface="Cascadia Code" panose="020B0609020000020004" pitchFamily="49" charset="0"/>
                <a:cs typeface="Cascadia Code" panose="020B0609020000020004" pitchFamily="49" charset="0"/>
              </a:rPr>
              <a:t> graders were e-bullied in 2025.</a:t>
            </a:r>
          </a:p>
        </p:txBody>
      </p:sp>
      <p:graphicFrame>
        <p:nvGraphicFramePr>
          <p:cNvPr id="20" name="Chart 19" descr="Graph showing that the percentage of cyberbullied Kentucky high school students decreased as the grade level increased in 2023. ">
            <a:extLst>
              <a:ext uri="{FF2B5EF4-FFF2-40B4-BE49-F238E27FC236}">
                <a16:creationId xmlns:a16="http://schemas.microsoft.com/office/drawing/2014/main" id="{02F1F0C0-E800-44E4-B092-D9A99A5D0A1D}"/>
              </a:ext>
            </a:extLst>
          </p:cNvPr>
          <p:cNvGraphicFramePr/>
          <p:nvPr>
            <p:extLst>
              <p:ext uri="{D42A27DB-BD31-4B8C-83A1-F6EECF244321}">
                <p14:modId xmlns:p14="http://schemas.microsoft.com/office/powerpoint/2010/main" val="2056691008"/>
              </p:ext>
            </p:extLst>
          </p:nvPr>
        </p:nvGraphicFramePr>
        <p:xfrm>
          <a:off x="1367811" y="6390900"/>
          <a:ext cx="4703374" cy="191808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2" name="Chart 31" descr="Line graph showing percentage of students who were e-bullied by race/ethnicity, 2011-2025. E-bullying of Hspanic students decreased from just under 30% to just under 15%; that of multiple races, nonHispanic increased from 20% approximately 28%; that of Black nonHispanic students stayed approximately the same; that of White nonHispanic students increaed from approximately 18% to 20%. ">
            <a:extLst>
              <a:ext uri="{FF2B5EF4-FFF2-40B4-BE49-F238E27FC236}">
                <a16:creationId xmlns:a16="http://schemas.microsoft.com/office/drawing/2014/main" id="{118F98A9-3E09-4B56-9642-1B246C04EED6}"/>
              </a:ext>
            </a:extLst>
          </p:cNvPr>
          <p:cNvGraphicFramePr/>
          <p:nvPr>
            <p:extLst>
              <p:ext uri="{D42A27DB-BD31-4B8C-83A1-F6EECF244321}">
                <p14:modId xmlns:p14="http://schemas.microsoft.com/office/powerpoint/2010/main" val="3412526685"/>
              </p:ext>
            </p:extLst>
          </p:nvPr>
        </p:nvGraphicFramePr>
        <p:xfrm>
          <a:off x="129208" y="4696791"/>
          <a:ext cx="5879683" cy="1882861"/>
        </p:xfrm>
        <a:graphic>
          <a:graphicData uri="http://schemas.openxmlformats.org/drawingml/2006/chart">
            <c:chart xmlns:c="http://schemas.openxmlformats.org/drawingml/2006/chart" xmlns:r="http://schemas.openxmlformats.org/officeDocument/2006/relationships" r:id="rId5"/>
          </a:graphicData>
        </a:graphic>
      </p:graphicFrame>
      <p:sp>
        <p:nvSpPr>
          <p:cNvPr id="33" name="TextBox 32">
            <a:extLst>
              <a:ext uri="{FF2B5EF4-FFF2-40B4-BE49-F238E27FC236}">
                <a16:creationId xmlns:a16="http://schemas.microsoft.com/office/drawing/2014/main" id="{2783CCF9-2A0C-451E-8FF5-9C063CAD02C1}"/>
              </a:ext>
            </a:extLst>
          </p:cNvPr>
          <p:cNvSpPr txBox="1"/>
          <p:nvPr/>
        </p:nvSpPr>
        <p:spPr>
          <a:xfrm>
            <a:off x="0" y="4756678"/>
            <a:ext cx="6127803" cy="492443"/>
          </a:xfrm>
          <a:prstGeom prst="rect">
            <a:avLst/>
          </a:prstGeom>
          <a:noFill/>
        </p:spPr>
        <p:txBody>
          <a:bodyPr wrap="square" rtlCol="0">
            <a:spAutoFit/>
          </a:bodyPr>
          <a:lstStyle/>
          <a:p>
            <a:pPr algn="ctr"/>
            <a:r>
              <a:rPr lang="en-US" sz="1300" b="1" dirty="0">
                <a:latin typeface="Arial Nova Cond" panose="020B0506020202020204" pitchFamily="34" charset="0"/>
              </a:rPr>
              <a:t>Percentage of students who were e-bullied by race/ethnicity, 2011-2025, Ky YRBS</a:t>
            </a:r>
          </a:p>
          <a:p>
            <a:endParaRPr lang="en-US" sz="1300" dirty="0">
              <a:latin typeface="Arial Nova Cond" panose="020B0506020202020204" pitchFamily="34" charset="0"/>
            </a:endParaRPr>
          </a:p>
        </p:txBody>
      </p:sp>
      <p:sp>
        <p:nvSpPr>
          <p:cNvPr id="16" name="TextBox 15">
            <a:extLst>
              <a:ext uri="{FF2B5EF4-FFF2-40B4-BE49-F238E27FC236}">
                <a16:creationId xmlns:a16="http://schemas.microsoft.com/office/drawing/2014/main" id="{252339CF-9918-4DEA-8A35-F8DF3E91726C}"/>
              </a:ext>
            </a:extLst>
          </p:cNvPr>
          <p:cNvSpPr txBox="1"/>
          <p:nvPr/>
        </p:nvSpPr>
        <p:spPr>
          <a:xfrm>
            <a:off x="2104723" y="2458173"/>
            <a:ext cx="4206319" cy="2323713"/>
          </a:xfrm>
          <a:prstGeom prst="rect">
            <a:avLst/>
          </a:prstGeom>
          <a:noFill/>
        </p:spPr>
        <p:txBody>
          <a:bodyPr wrap="square" rtlCol="0">
            <a:spAutoFit/>
          </a:bodyPr>
          <a:lstStyle/>
          <a:p>
            <a:r>
              <a:rPr lang="en-US" sz="1400" dirty="0">
                <a:latin typeface="Arial Nova Cond" panose="020B0506020202020204" pitchFamily="34" charset="0"/>
              </a:rPr>
              <a:t>The Kentucky Youth Risk Behavior Survey (Ky YRBS) asks about all high school students’ e-bullying incidents. E-bullying has </a:t>
            </a:r>
            <a:r>
              <a:rPr lang="en-US" sz="1400" b="1" dirty="0">
                <a:latin typeface="Arial Nova Cond" panose="020B0506020202020204" pitchFamily="34" charset="0"/>
              </a:rPr>
              <a:t>significantly increased among Kentucky high school students since 2011</a:t>
            </a:r>
            <a:r>
              <a:rPr lang="en-US" sz="1400" dirty="0">
                <a:latin typeface="Arial Nova Cond" panose="020B0506020202020204" pitchFamily="34" charset="0"/>
              </a:rPr>
              <a:t>.</a:t>
            </a:r>
            <a:r>
              <a:rPr lang="en-US" sz="1400" baseline="30000" dirty="0">
                <a:latin typeface="Arial Nova Cond" panose="020B0506020202020204" pitchFamily="34" charset="0"/>
              </a:rPr>
              <a:t>1</a:t>
            </a:r>
            <a:r>
              <a:rPr lang="en-US" sz="1400" dirty="0">
                <a:latin typeface="Arial Nova Cond" panose="020B0506020202020204" pitchFamily="34" charset="0"/>
              </a:rPr>
              <a:t> In 2025,</a:t>
            </a:r>
            <a:r>
              <a:rPr lang="en-US" sz="1400" b="1" dirty="0">
                <a:latin typeface="Arial Nova Cond" panose="020B0506020202020204" pitchFamily="34" charset="0"/>
              </a:rPr>
              <a:t>18.4% </a:t>
            </a:r>
            <a:r>
              <a:rPr lang="en-US" sz="1400" dirty="0">
                <a:latin typeface="Arial Nova Cond" panose="020B0506020202020204" pitchFamily="34" charset="0"/>
              </a:rPr>
              <a:t>of students </a:t>
            </a:r>
            <a:r>
              <a:rPr lang="en-US" sz="1400" b="1" dirty="0">
                <a:latin typeface="Arial Nova Cond" panose="020B0506020202020204" pitchFamily="34" charset="0"/>
              </a:rPr>
              <a:t>were e-bullied.</a:t>
            </a:r>
          </a:p>
          <a:p>
            <a:endParaRPr lang="en-US" sz="500" dirty="0">
              <a:latin typeface="Arial Nova Cond" panose="020B0506020202020204" pitchFamily="34" charset="0"/>
            </a:endParaRPr>
          </a:p>
          <a:p>
            <a:r>
              <a:rPr lang="en-US" sz="1400" dirty="0">
                <a:latin typeface="Arial Nova Cond" panose="020B0506020202020204" pitchFamily="34" charset="0"/>
              </a:rPr>
              <a:t>Students report change each year by demographic (sex, grade, and race/ethnicity). In 2025, 25% of female and 12% of male students reported being e-bullied.</a:t>
            </a:r>
            <a:r>
              <a:rPr lang="en-US" sz="1400" baseline="30000" dirty="0">
                <a:latin typeface="Arial Nova Cond" panose="020B0506020202020204" pitchFamily="34" charset="0"/>
              </a:rPr>
              <a:t>1 </a:t>
            </a:r>
            <a:endParaRPr lang="en-US" sz="1400" dirty="0">
              <a:latin typeface="Arial Nova Cond" panose="020B0506020202020204" pitchFamily="34" charset="0"/>
            </a:endParaRPr>
          </a:p>
          <a:p>
            <a:r>
              <a:rPr lang="en-US" sz="1400" dirty="0">
                <a:latin typeface="Arial Nova Cond" panose="020B0506020202020204" pitchFamily="34" charset="0"/>
              </a:rPr>
              <a:t>A significant spike above normal averages was found among White students from 2011 to 2025.</a:t>
            </a:r>
          </a:p>
        </p:txBody>
      </p:sp>
      <p:sp>
        <p:nvSpPr>
          <p:cNvPr id="15" name="Rectangle 14">
            <a:extLst>
              <a:ext uri="{FF2B5EF4-FFF2-40B4-BE49-F238E27FC236}">
                <a16:creationId xmlns:a16="http://schemas.microsoft.com/office/drawing/2014/main" id="{00BAC89C-4A89-4A61-9387-F234F973E70A}"/>
              </a:ext>
            </a:extLst>
          </p:cNvPr>
          <p:cNvSpPr/>
          <p:nvPr/>
        </p:nvSpPr>
        <p:spPr>
          <a:xfrm>
            <a:off x="305804" y="937433"/>
            <a:ext cx="5879683" cy="1431161"/>
          </a:xfrm>
          <a:prstGeom prst="rect">
            <a:avLst/>
          </a:prstGeom>
          <a:solidFill>
            <a:schemeClr val="accent5">
              <a:lumMod val="20000"/>
              <a:lumOff val="80000"/>
            </a:schemeClr>
          </a:solidFill>
        </p:spPr>
        <p:txBody>
          <a:bodyPr wrap="square">
            <a:spAutoFit/>
          </a:bodyPr>
          <a:lstStyle/>
          <a:p>
            <a:pPr algn="ctr"/>
            <a:r>
              <a:rPr lang="en-US" sz="1450" dirty="0">
                <a:latin typeface="Arial Nova Cond" panose="020B0506020202020204" pitchFamily="34" charset="0"/>
              </a:rPr>
              <a:t>Did you know that </a:t>
            </a:r>
            <a:r>
              <a:rPr lang="en-US" sz="1450" b="1" dirty="0">
                <a:latin typeface="Arial Nova Cond" panose="020B0506020202020204" pitchFamily="34" charset="0"/>
              </a:rPr>
              <a:t>78%</a:t>
            </a:r>
            <a:r>
              <a:rPr lang="en-US" sz="1450" dirty="0">
                <a:latin typeface="Arial Nova Cond" panose="020B0506020202020204" pitchFamily="34" charset="0"/>
              </a:rPr>
              <a:t> of Kentucky high school </a:t>
            </a:r>
            <a:r>
              <a:rPr lang="en-US" sz="1450" b="1" dirty="0">
                <a:latin typeface="Arial Nova Cond" panose="020B0506020202020204" pitchFamily="34" charset="0"/>
              </a:rPr>
              <a:t>students</a:t>
            </a:r>
            <a:r>
              <a:rPr lang="en-US" sz="1450" dirty="0">
                <a:latin typeface="Arial Nova Cond" panose="020B0506020202020204" pitchFamily="34" charset="0"/>
              </a:rPr>
              <a:t> </a:t>
            </a:r>
            <a:r>
              <a:rPr lang="en-US" sz="1450" b="1" dirty="0">
                <a:latin typeface="Arial Nova Cond" panose="020B0506020202020204" pitchFamily="34" charset="0"/>
              </a:rPr>
              <a:t>spend three or more hours a day in front of a screen*</a:t>
            </a:r>
            <a:r>
              <a:rPr lang="en-US" sz="1450" b="1" baseline="30000" dirty="0">
                <a:latin typeface="Arial Nova Cond" panose="020B0506020202020204" pitchFamily="34" charset="0"/>
              </a:rPr>
              <a:t>1</a:t>
            </a:r>
            <a:r>
              <a:rPr lang="en-US" sz="1450" dirty="0">
                <a:latin typeface="Arial Nova Cond" panose="020B0506020202020204" pitchFamily="34" charset="0"/>
              </a:rPr>
              <a:t> (not including schoolwork)? This places them at increased risk for exposure to internet bullies. Electronic bullying </a:t>
            </a:r>
            <a:r>
              <a:rPr lang="en-US" sz="1450" dirty="0">
                <a:latin typeface="Arial Nova Cond" panose="020B0506020202020204" pitchFamily="34" charset="0"/>
                <a:cs typeface="Arial" panose="020B0604020202020204" pitchFamily="34" charset="0"/>
              </a:rPr>
              <a:t>(e-bullying or cyberbullying) has a lasting impact on students’ mental and physical health, well-being, safety, and academic success. E-bullying can happen any time—24/7/365. </a:t>
            </a:r>
          </a:p>
        </p:txBody>
      </p:sp>
      <p:sp>
        <p:nvSpPr>
          <p:cNvPr id="14" name="Title 3">
            <a:extLst>
              <a:ext uri="{FF2B5EF4-FFF2-40B4-BE49-F238E27FC236}">
                <a16:creationId xmlns:a16="http://schemas.microsoft.com/office/drawing/2014/main" id="{E6197A4F-0CAB-4450-9BBE-DE5E5F93EECC}"/>
              </a:ext>
            </a:extLst>
          </p:cNvPr>
          <p:cNvSpPr txBox="1">
            <a:spLocks/>
          </p:cNvSpPr>
          <p:nvPr/>
        </p:nvSpPr>
        <p:spPr>
          <a:xfrm>
            <a:off x="0" y="264908"/>
            <a:ext cx="6858000"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514350" rtl="0" eaLnBrk="1" latinLnBrk="0" hangingPunct="1">
              <a:lnSpc>
                <a:spcPct val="90000"/>
              </a:lnSpc>
              <a:spcBef>
                <a:spcPct val="0"/>
              </a:spcBef>
              <a:buNone/>
              <a:defRPr sz="3000" kern="1200">
                <a:solidFill>
                  <a:schemeClr val="accent1"/>
                </a:solidFill>
                <a:latin typeface="+mj-lt"/>
                <a:ea typeface="+mj-ea"/>
                <a:cs typeface="+mj-cs"/>
              </a:defRPr>
            </a:lvl1pPr>
          </a:lstStyle>
          <a:p>
            <a:pPr algn="ctr" defTabSz="457200">
              <a:lnSpc>
                <a:spcPct val="100000"/>
              </a:lnSpc>
              <a:spcBef>
                <a:spcPts val="0"/>
              </a:spcBef>
              <a:defRPr/>
            </a:pPr>
            <a:r>
              <a:rPr lang="en-US" sz="3600" b="1" dirty="0">
                <a:solidFill>
                  <a:schemeClr val="tx1"/>
                </a:solidFill>
                <a:latin typeface="Arial Nova Cond" panose="020B0506020202020204" pitchFamily="34" charset="0"/>
                <a:ea typeface="Cascadia Code SemiBold" panose="020B0609020000020004" pitchFamily="49" charset="0"/>
                <a:cs typeface="Arial Black" panose="020B0604020202020204" pitchFamily="34" charset="0"/>
              </a:rPr>
              <a:t>Electronic Bullying</a:t>
            </a:r>
          </a:p>
        </p:txBody>
      </p:sp>
      <p:sp>
        <p:nvSpPr>
          <p:cNvPr id="13" name="Rectangle 12">
            <a:extLst>
              <a:ext uri="{FF2B5EF4-FFF2-40B4-BE49-F238E27FC236}">
                <a16:creationId xmlns:a16="http://schemas.microsoft.com/office/drawing/2014/main" id="{190A8AFF-05FE-45B2-B30B-59FD1B7A7ABA}"/>
              </a:ext>
            </a:extLst>
          </p:cNvPr>
          <p:cNvSpPr/>
          <p:nvPr/>
        </p:nvSpPr>
        <p:spPr>
          <a:xfrm rot="5400000">
            <a:off x="3299359" y="3297283"/>
            <a:ext cx="6279466" cy="369332"/>
          </a:xfrm>
          <a:prstGeom prst="rect">
            <a:avLst/>
          </a:prstGeom>
        </p:spPr>
        <p:txBody>
          <a:bodyPr wrap="square">
            <a:spAutoFit/>
          </a:bodyPr>
          <a:lstStyle/>
          <a:p>
            <a:r>
              <a:rPr lang="en-US" b="1" dirty="0">
                <a:latin typeface="Arial Nova" panose="020B0504020202020204" pitchFamily="34" charset="0"/>
                <a:cs typeface="Arial" panose="020B0604020202020204" pitchFamily="34" charset="0"/>
              </a:rPr>
              <a:t>2025 KENTUCKY YOUTH RISK BEHAVIOR SURVEY</a:t>
            </a:r>
          </a:p>
        </p:txBody>
      </p:sp>
      <p:pic>
        <p:nvPicPr>
          <p:cNvPr id="22" name="Graphic 21">
            <a:extLst>
              <a:ext uri="{FF2B5EF4-FFF2-40B4-BE49-F238E27FC236}">
                <a16:creationId xmlns:a16="http://schemas.microsoft.com/office/drawing/2014/main" id="{4BE867CF-296E-4F78-8366-64944F220362}"/>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94641" y="170335"/>
            <a:ext cx="872136" cy="872136"/>
          </a:xfrm>
          <a:prstGeom prst="rect">
            <a:avLst/>
          </a:prstGeom>
          <a:effectLst/>
        </p:spPr>
      </p:pic>
      <p:pic>
        <p:nvPicPr>
          <p:cNvPr id="25" name="Graphic 24">
            <a:extLst>
              <a:ext uri="{FF2B5EF4-FFF2-40B4-BE49-F238E27FC236}">
                <a16:creationId xmlns:a16="http://schemas.microsoft.com/office/drawing/2014/main" id="{91A5975F-3BE1-40F6-80A2-485E892C7BDF}"/>
              </a:ext>
              <a:ext uri="{C183D7F6-B498-43B3-948B-1728B52AA6E4}">
                <adec:decorative xmlns:adec="http://schemas.microsoft.com/office/drawing/2017/decorative" val="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779957">
            <a:off x="5277477" y="289116"/>
            <a:ext cx="592168" cy="592168"/>
          </a:xfrm>
          <a:prstGeom prst="rect">
            <a:avLst/>
          </a:prstGeom>
        </p:spPr>
      </p:pic>
      <p:sp>
        <p:nvSpPr>
          <p:cNvPr id="5" name="Rectangle: Rounded Corners 4">
            <a:extLst>
              <a:ext uri="{FF2B5EF4-FFF2-40B4-BE49-F238E27FC236}">
                <a16:creationId xmlns:a16="http://schemas.microsoft.com/office/drawing/2014/main" id="{6FBC91F2-FB7C-4E48-ACDA-5084FA3E82C2}"/>
              </a:ext>
              <a:ext uri="{C183D7F6-B498-43B3-948B-1728B52AA6E4}">
                <adec:decorative xmlns:adec="http://schemas.microsoft.com/office/drawing/2017/decorative" val="1"/>
              </a:ext>
            </a:extLst>
          </p:cNvPr>
          <p:cNvSpPr>
            <a:spLocks noGrp="1"/>
          </p:cNvSpPr>
          <p:nvPr>
            <p:ph type="title" idx="4294967295"/>
          </p:nvPr>
        </p:nvSpPr>
        <p:spPr>
          <a:xfrm>
            <a:off x="305804" y="2458173"/>
            <a:ext cx="1709710" cy="1310026"/>
          </a:xfrm>
          <a:prstGeom prst="roundRect">
            <a:avLst/>
          </a:prstGeom>
          <a:solidFill>
            <a:schemeClr val="bg1">
              <a:lumMod val="95000"/>
            </a:schemeClr>
          </a:solidFill>
          <a:ln w="57150" cap="flat" cmpd="sng" algn="ctr">
            <a:solidFill>
              <a:schemeClr val="accent2">
                <a:lumMod val="75000"/>
              </a:schemeClr>
            </a:solidFill>
            <a:prstDash val="solid"/>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 tIns="9144" rIns="0" bIns="9144"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chemeClr val="tx1"/>
                </a:solidFill>
                <a:effectLst/>
                <a:uLnTx/>
                <a:uFillTx/>
                <a:latin typeface="Arial Nova Cond" panose="020B0506020202020204" pitchFamily="34" charset="0"/>
                <a:ea typeface="+mn-ea"/>
                <a:cs typeface="+mn-cs"/>
              </a:rPr>
              <a:t>Students experience bullying through texting, Instagram, Facebook, and other social media platforms.</a:t>
            </a:r>
          </a:p>
        </p:txBody>
      </p:sp>
      <p:cxnSp>
        <p:nvCxnSpPr>
          <p:cNvPr id="8" name="Straight Connector 7">
            <a:extLst>
              <a:ext uri="{FF2B5EF4-FFF2-40B4-BE49-F238E27FC236}">
                <a16:creationId xmlns:a16="http://schemas.microsoft.com/office/drawing/2014/main" id="{4985D9B3-1031-410E-ADCE-3DCAA199A81B}"/>
              </a:ext>
              <a:ext uri="{C183D7F6-B498-43B3-948B-1728B52AA6E4}">
                <adec:decorative xmlns:adec="http://schemas.microsoft.com/office/drawing/2017/decorative" val="1"/>
              </a:ext>
            </a:extLst>
          </p:cNvPr>
          <p:cNvCxnSpPr>
            <a:cxnSpLocks/>
          </p:cNvCxnSpPr>
          <p:nvPr/>
        </p:nvCxnSpPr>
        <p:spPr>
          <a:xfrm>
            <a:off x="1131070" y="3768199"/>
            <a:ext cx="0" cy="195365"/>
          </a:xfrm>
          <a:prstGeom prst="line">
            <a:avLst/>
          </a:prstGeom>
          <a:ln w="76200">
            <a:solidFill>
              <a:schemeClr val="accent2">
                <a:lumMod val="75000"/>
              </a:schemeClr>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4CDD0974-41ED-43EF-8A50-B2C1775564B4}"/>
              </a:ext>
              <a:ext uri="{C183D7F6-B498-43B3-948B-1728B52AA6E4}">
                <adec:decorative xmlns:adec="http://schemas.microsoft.com/office/drawing/2017/decorative" val="1"/>
              </a:ext>
            </a:extLst>
          </p:cNvPr>
          <p:cNvCxnSpPr>
            <a:cxnSpLocks/>
          </p:cNvCxnSpPr>
          <p:nvPr/>
        </p:nvCxnSpPr>
        <p:spPr>
          <a:xfrm>
            <a:off x="780499" y="3976444"/>
            <a:ext cx="671912" cy="0"/>
          </a:xfrm>
          <a:prstGeom prst="line">
            <a:avLst/>
          </a:prstGeom>
          <a:ln w="76200">
            <a:solidFill>
              <a:schemeClr val="accent2">
                <a:lumMod val="75000"/>
              </a:schemeClr>
            </a:solidFill>
          </a:ln>
        </p:spPr>
        <p:style>
          <a:lnRef idx="1">
            <a:schemeClr val="accent2"/>
          </a:lnRef>
          <a:fillRef idx="0">
            <a:schemeClr val="accent2"/>
          </a:fillRef>
          <a:effectRef idx="0">
            <a:schemeClr val="accent2"/>
          </a:effectRef>
          <a:fontRef idx="minor">
            <a:schemeClr val="tx1"/>
          </a:fontRef>
        </p:style>
      </p:cxnSp>
      <p:sp>
        <p:nvSpPr>
          <p:cNvPr id="2" name="Rectangle 1">
            <a:extLst>
              <a:ext uri="{FF2B5EF4-FFF2-40B4-BE49-F238E27FC236}">
                <a16:creationId xmlns:a16="http://schemas.microsoft.com/office/drawing/2014/main" id="{39FBA4A1-2CA1-4E95-AE7F-BBA08844520D}"/>
              </a:ext>
              <a:ext uri="{C183D7F6-B498-43B3-948B-1728B52AA6E4}">
                <adec:decorative xmlns:adec="http://schemas.microsoft.com/office/drawing/2017/decorative" val="1"/>
              </a:ext>
            </a:extLst>
          </p:cNvPr>
          <p:cNvSpPr/>
          <p:nvPr/>
        </p:nvSpPr>
        <p:spPr>
          <a:xfrm>
            <a:off x="89210" y="31392"/>
            <a:ext cx="6679580" cy="9081217"/>
          </a:xfrm>
          <a:prstGeom prst="rect">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4820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1AD0C85-0D26-41EC-8261-103C4A31582F}"/>
              </a:ext>
            </a:extLst>
          </p:cNvPr>
          <p:cNvSpPr txBox="1"/>
          <p:nvPr/>
        </p:nvSpPr>
        <p:spPr>
          <a:xfrm flipH="1">
            <a:off x="1677486" y="8017236"/>
            <a:ext cx="4926908" cy="861774"/>
          </a:xfrm>
          <a:prstGeom prst="rect">
            <a:avLst/>
          </a:prstGeom>
          <a:noFill/>
        </p:spPr>
        <p:txBody>
          <a:bodyPr wrap="square" rtlCol="0">
            <a:spAutoFit/>
          </a:bodyPr>
          <a:lstStyle/>
          <a:p>
            <a:r>
              <a:rPr lang="en-US" sz="1000" dirty="0">
                <a:latin typeface="Arial Narrow" panose="020B0606020202030204" pitchFamily="34" charset="0"/>
                <a:cs typeface="Arial" panose="020B0604020202020204" pitchFamily="34" charset="0"/>
              </a:rPr>
              <a:t>This report is supported by the Centers for Disease Control and Prevention (CDC) of the U.S. Department of Health and Human Services (HHS) as part of cooperative agreement 5 NU87DP000047-03 totaling $107,500 with 0% financed with nongovernmental sources. The contents are those of the author(s) and do not necessarily represent the official views of, nor an endorsement by, CDC, HHS, or the U.S. government. For more information, please visit CDC.gov. Produced August 2026.</a:t>
            </a:r>
          </a:p>
        </p:txBody>
      </p:sp>
      <p:sp>
        <p:nvSpPr>
          <p:cNvPr id="3" name="Rectangle 2">
            <a:extLst>
              <a:ext uri="{FF2B5EF4-FFF2-40B4-BE49-F238E27FC236}">
                <a16:creationId xmlns:a16="http://schemas.microsoft.com/office/drawing/2014/main" id="{CF8A9CCA-7495-4166-B5F3-04ADCE9ECA1A}"/>
              </a:ext>
            </a:extLst>
          </p:cNvPr>
          <p:cNvSpPr/>
          <p:nvPr/>
        </p:nvSpPr>
        <p:spPr>
          <a:xfrm>
            <a:off x="393703" y="6262145"/>
            <a:ext cx="6146100" cy="1654299"/>
          </a:xfrm>
          <a:prstGeom prst="rect">
            <a:avLst/>
          </a:prstGeom>
          <a:solidFill>
            <a:schemeClr val="accent5">
              <a:lumMod val="20000"/>
              <a:lumOff val="80000"/>
            </a:schemeClr>
          </a:solidFill>
        </p:spPr>
        <p:txBody>
          <a:bodyPr wrap="square">
            <a:spAutoFit/>
          </a:bodyPr>
          <a:lstStyle/>
          <a:p>
            <a:pPr marL="285750" indent="-285750">
              <a:buFontTx/>
              <a:buChar char="-"/>
            </a:pPr>
            <a:r>
              <a:rPr lang="en-US" sz="1450" dirty="0">
                <a:latin typeface="Arial Nova" panose="020B0504020202020204" pitchFamily="34" charset="0"/>
                <a:hlinkClick r:id="rId2">
                  <a:extLst>
                    <a:ext uri="{A12FA001-AC4F-418D-AE19-62706E023703}">
                      <ahyp:hlinkClr xmlns:ahyp="http://schemas.microsoft.com/office/drawing/2018/hyperlinkcolor" val="tx"/>
                    </a:ext>
                  </a:extLst>
                </a:hlinkClick>
              </a:rPr>
              <a:t>#</a:t>
            </a:r>
            <a:r>
              <a:rPr lang="en-US" sz="1450" dirty="0" err="1">
                <a:latin typeface="Arial Nova" panose="020B0504020202020204" pitchFamily="34" charset="0"/>
                <a:hlinkClick r:id="rId2">
                  <a:extLst>
                    <a:ext uri="{A12FA001-AC4F-418D-AE19-62706E023703}">
                      <ahyp:hlinkClr xmlns:ahyp="http://schemas.microsoft.com/office/drawing/2018/hyperlinkcolor" val="tx"/>
                    </a:ext>
                  </a:extLst>
                </a:hlinkClick>
              </a:rPr>
              <a:t>DigitalBoundaries</a:t>
            </a:r>
            <a:r>
              <a:rPr lang="en-US" sz="1450" dirty="0">
                <a:latin typeface="Arial Nova" panose="020B0504020202020204" pitchFamily="34" charset="0"/>
                <a:hlinkClick r:id="rId2">
                  <a:extLst>
                    <a:ext uri="{A12FA001-AC4F-418D-AE19-62706E023703}">
                      <ahyp:hlinkClr xmlns:ahyp="http://schemas.microsoft.com/office/drawing/2018/hyperlinkcolor" val="tx"/>
                    </a:ext>
                  </a:extLst>
                </a:hlinkClick>
              </a:rPr>
              <a:t> </a:t>
            </a:r>
            <a:r>
              <a:rPr lang="en-US" sz="1450" dirty="0">
                <a:latin typeface="Arial Nova" panose="020B0504020202020204" pitchFamily="34" charset="0"/>
              </a:rPr>
              <a:t>by know2protect® </a:t>
            </a:r>
          </a:p>
          <a:p>
            <a:pPr marL="285750" indent="-285750">
              <a:buFontTx/>
              <a:buChar char="-"/>
            </a:pPr>
            <a:r>
              <a:rPr lang="en-US" sz="1450" dirty="0">
                <a:latin typeface="Arial Nova" panose="020B0504020202020204" pitchFamily="34" charset="0"/>
                <a:hlinkClick r:id="rId3" tooltip="https://pcaky.org/internet-safety/ for internet safety training  for parents in collaboration with KY State Police">
                  <a:extLst>
                    <a:ext uri="{A12FA001-AC4F-418D-AE19-62706E023703}">
                      <ahyp:hlinkClr xmlns:ahyp="http://schemas.microsoft.com/office/drawing/2018/hyperlinkcolor" val="tx"/>
                    </a:ext>
                  </a:extLst>
                </a:hlinkClick>
              </a:rPr>
              <a:t>Prevent Child Abuse KY Internet Safety Training &amp; Resources</a:t>
            </a:r>
            <a:endParaRPr lang="en-US" sz="1450" dirty="0">
              <a:latin typeface="Arial Nova" panose="020B0504020202020204" pitchFamily="34" charset="0"/>
            </a:endParaRPr>
          </a:p>
          <a:p>
            <a:pPr marL="285750" indent="-285750">
              <a:buFontTx/>
              <a:buChar char="-"/>
            </a:pPr>
            <a:r>
              <a:rPr lang="en-US" sz="1450" dirty="0">
                <a:latin typeface="Arial Nova" panose="020B0504020202020204" pitchFamily="34" charset="0"/>
                <a:hlinkClick r:id="rId4" tooltip="Keeping teens safe on social media: What parents should know to protect their kids">
                  <a:extLst>
                    <a:ext uri="{A12FA001-AC4F-418D-AE19-62706E023703}">
                      <ahyp:hlinkClr xmlns:ahyp="http://schemas.microsoft.com/office/drawing/2018/hyperlinkcolor" val="tx"/>
                    </a:ext>
                  </a:extLst>
                </a:hlinkClick>
              </a:rPr>
              <a:t>APA’s Keeping Teens Safe on Social Media</a:t>
            </a:r>
            <a:endParaRPr lang="en-US" sz="1450" dirty="0">
              <a:latin typeface="Arial Nova" panose="020B0504020202020204" pitchFamily="34" charset="0"/>
            </a:endParaRPr>
          </a:p>
          <a:p>
            <a:pPr marL="285750" indent="-285750">
              <a:buFontTx/>
              <a:buChar char="-"/>
            </a:pPr>
            <a:r>
              <a:rPr lang="en-US" sz="1450" dirty="0">
                <a:latin typeface="Arial Nova" panose="020B0504020202020204" pitchFamily="34" charset="0"/>
                <a:hlinkClick r:id="rId5" tooltip="4 internet safety resources in 20+languages by EndTAB Blog">
                  <a:extLst>
                    <a:ext uri="{A12FA001-AC4F-418D-AE19-62706E023703}">
                      <ahyp:hlinkClr xmlns:ahyp="http://schemas.microsoft.com/office/drawing/2018/hyperlinkcolor" val="tx"/>
                    </a:ext>
                  </a:extLst>
                </a:hlinkClick>
              </a:rPr>
              <a:t>Digital Safety Resources in 20+ languages from </a:t>
            </a:r>
            <a:r>
              <a:rPr lang="en-US" sz="1450" dirty="0" err="1">
                <a:latin typeface="Arial Nova" panose="020B0504020202020204" pitchFamily="34" charset="0"/>
                <a:hlinkClick r:id="rId5" tooltip="4 internet safety resources in 20+languages by EndTAB Blog">
                  <a:extLst>
                    <a:ext uri="{A12FA001-AC4F-418D-AE19-62706E023703}">
                      <ahyp:hlinkClr xmlns:ahyp="http://schemas.microsoft.com/office/drawing/2018/hyperlinkcolor" val="tx"/>
                    </a:ext>
                  </a:extLst>
                </a:hlinkClick>
              </a:rPr>
              <a:t>EndTAB</a:t>
            </a:r>
            <a:endParaRPr lang="en-US" sz="1450" dirty="0">
              <a:latin typeface="Arial Nova" panose="020B0504020202020204" pitchFamily="34" charset="0"/>
            </a:endParaRPr>
          </a:p>
          <a:p>
            <a:pPr marL="285750" indent="-285750">
              <a:buFontTx/>
              <a:buChar char="-"/>
            </a:pPr>
            <a:r>
              <a:rPr lang="en-US" sz="1450" dirty="0">
                <a:latin typeface="Arial Nova" panose="020B0504020202020204" pitchFamily="34" charset="0"/>
                <a:hlinkClick r:id="rId6" tooltip="What is cyberbullying and more tips and resources from StopBullying.Gov">
                  <a:extLst>
                    <a:ext uri="{A12FA001-AC4F-418D-AE19-62706E023703}">
                      <ahyp:hlinkClr xmlns:ahyp="http://schemas.microsoft.com/office/drawing/2018/hyperlinkcolor" val="tx"/>
                    </a:ext>
                  </a:extLst>
                </a:hlinkClick>
              </a:rPr>
              <a:t>StopBullying.gov Resources</a:t>
            </a:r>
            <a:endParaRPr lang="en-US" sz="1450" dirty="0">
              <a:latin typeface="Arial Nova" panose="020B0504020202020204" pitchFamily="34" charset="0"/>
            </a:endParaRPr>
          </a:p>
          <a:p>
            <a:pPr marL="285750" indent="-285750">
              <a:buFontTx/>
              <a:buChar char="-"/>
            </a:pPr>
            <a:r>
              <a:rPr lang="en-US" sz="1450" dirty="0" err="1">
                <a:latin typeface="Arial Nova" panose="020B0504020202020204" pitchFamily="34" charset="0"/>
                <a:hlinkClick r:id="rId7" tooltip="Safe School Reporting Tool">
                  <a:extLst>
                    <a:ext uri="{A12FA001-AC4F-418D-AE19-62706E023703}">
                      <ahyp:hlinkClr xmlns:ahyp="http://schemas.microsoft.com/office/drawing/2018/hyperlinkcolor" val="tx"/>
                    </a:ext>
                  </a:extLst>
                </a:hlinkClick>
              </a:rPr>
              <a:t>S.T.O.P</a:t>
            </a:r>
            <a:r>
              <a:rPr lang="en-US" sz="1450" dirty="0">
                <a:latin typeface="Arial Nova" panose="020B0504020202020204" pitchFamily="34" charset="0"/>
                <a:hlinkClick r:id="rId7" tooltip="Safe School Reporting Tool">
                  <a:extLst>
                    <a:ext uri="{A12FA001-AC4F-418D-AE19-62706E023703}">
                      <ahyp:hlinkClr xmlns:ahyp="http://schemas.microsoft.com/office/drawing/2018/hyperlinkcolor" val="tx"/>
                    </a:ext>
                  </a:extLst>
                </a:hlinkClick>
              </a:rPr>
              <a:t>. </a:t>
            </a:r>
            <a:r>
              <a:rPr lang="en-US" sz="1450" dirty="0" err="1">
                <a:latin typeface="Arial Nova" panose="020B0504020202020204" pitchFamily="34" charset="0"/>
                <a:hlinkClick r:id="rId7" tooltip="Safe School Reporting Tool">
                  <a:extLst>
                    <a:ext uri="{A12FA001-AC4F-418D-AE19-62706E023703}">
                      <ahyp:hlinkClr xmlns:ahyp="http://schemas.microsoft.com/office/drawing/2018/hyperlinkcolor" val="tx"/>
                    </a:ext>
                  </a:extLst>
                </a:hlinkClick>
              </a:rPr>
              <a:t>Tipline</a:t>
            </a:r>
            <a:endParaRPr lang="en-US" sz="1450" dirty="0">
              <a:latin typeface="Arial Nova" panose="020B0504020202020204" pitchFamily="34" charset="0"/>
            </a:endParaRPr>
          </a:p>
          <a:p>
            <a:pPr marL="285750" indent="-285750">
              <a:buFontTx/>
              <a:buChar char="-"/>
            </a:pPr>
            <a:r>
              <a:rPr lang="en-US" sz="1450" dirty="0">
                <a:latin typeface="Arial Nova" panose="020B0504020202020204" pitchFamily="34" charset="0"/>
                <a:hlinkClick r:id="rId8" tooltip="Internet Safety Tips by Lousiville Metro PD">
                  <a:extLst>
                    <a:ext uri="{A12FA001-AC4F-418D-AE19-62706E023703}">
                      <ahyp:hlinkClr xmlns:ahyp="http://schemas.microsoft.com/office/drawing/2018/hyperlinkcolor" val="tx"/>
                    </a:ext>
                  </a:extLst>
                </a:hlinkClick>
              </a:rPr>
              <a:t>Louisville Metro Police Department Internet Safety Tips</a:t>
            </a:r>
            <a:endParaRPr lang="en-US" sz="1450" dirty="0"/>
          </a:p>
        </p:txBody>
      </p:sp>
      <p:sp>
        <p:nvSpPr>
          <p:cNvPr id="14" name="Title 1">
            <a:extLst>
              <a:ext uri="{FF2B5EF4-FFF2-40B4-BE49-F238E27FC236}">
                <a16:creationId xmlns:a16="http://schemas.microsoft.com/office/drawing/2014/main" id="{EEB97E56-A3AC-49B1-9C5A-334EB7873568}"/>
              </a:ext>
            </a:extLst>
          </p:cNvPr>
          <p:cNvSpPr txBox="1">
            <a:spLocks/>
          </p:cNvSpPr>
          <p:nvPr/>
        </p:nvSpPr>
        <p:spPr>
          <a:xfrm>
            <a:off x="375674" y="5974587"/>
            <a:ext cx="6124679" cy="553548"/>
          </a:xfrm>
          <a:prstGeom prst="rect">
            <a:avLst/>
          </a:prstGeom>
        </p:spPr>
        <p:txBody>
          <a:bodyPr vert="horz" lIns="91440" tIns="45720" rIns="91440" bIns="45720" rtlCol="0" anchor="t">
            <a:normAutofit/>
          </a:bodyPr>
          <a:lst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600" dirty="0">
                <a:solidFill>
                  <a:schemeClr val="accent2">
                    <a:lumMod val="75000"/>
                  </a:schemeClr>
                </a:solidFill>
                <a:latin typeface="Arial Rounded MT Bold" panose="020F0704030504030204" pitchFamily="34" charset="0"/>
                <a:ea typeface="Cascadia Code SemiBold" panose="020B0609020000020004" pitchFamily="49" charset="0"/>
                <a:cs typeface="Cascadia Code SemiBold" panose="020B0609020000020004" pitchFamily="49" charset="0"/>
              </a:rPr>
              <a:t>Resources:</a:t>
            </a:r>
          </a:p>
        </p:txBody>
      </p:sp>
      <p:sp>
        <p:nvSpPr>
          <p:cNvPr id="10" name="TextBox 9">
            <a:extLst>
              <a:ext uri="{FF2B5EF4-FFF2-40B4-BE49-F238E27FC236}">
                <a16:creationId xmlns:a16="http://schemas.microsoft.com/office/drawing/2014/main" id="{11C8B30B-6C9E-4BB7-9279-623FD0C0D6FE}"/>
              </a:ext>
            </a:extLst>
          </p:cNvPr>
          <p:cNvSpPr txBox="1"/>
          <p:nvPr/>
        </p:nvSpPr>
        <p:spPr>
          <a:xfrm>
            <a:off x="375674" y="4199943"/>
            <a:ext cx="6169249" cy="1654299"/>
          </a:xfrm>
          <a:prstGeom prst="rect">
            <a:avLst/>
          </a:prstGeom>
          <a:solidFill>
            <a:schemeClr val="accent5">
              <a:lumMod val="20000"/>
              <a:lumOff val="80000"/>
            </a:schemeClr>
          </a:solidFill>
        </p:spPr>
        <p:txBody>
          <a:bodyPr wrap="square" rtlCol="0">
            <a:spAutoFit/>
          </a:bodyPr>
          <a:lstStyle/>
          <a:p>
            <a:r>
              <a:rPr lang="en-US" sz="1450" dirty="0">
                <a:latin typeface="Arial Nova" panose="020B0504020202020204" pitchFamily="34" charset="0"/>
              </a:rPr>
              <a:t>Talk with your child about online safety—the earlier the better. Remember, if your child has access to a device/tablet, then they are at risk. Here are some quick tips:</a:t>
            </a:r>
          </a:p>
          <a:p>
            <a:pPr marL="285750" indent="-285750">
              <a:buFontTx/>
              <a:buChar char="-"/>
            </a:pPr>
            <a:r>
              <a:rPr lang="en-US" sz="1450" dirty="0">
                <a:latin typeface="Arial Nova" panose="020B0504020202020204" pitchFamily="34" charset="0"/>
              </a:rPr>
              <a:t>Think before you post. You are a model for your child.</a:t>
            </a:r>
          </a:p>
          <a:p>
            <a:pPr marL="285750" indent="-285750">
              <a:buFontTx/>
              <a:buChar char="-"/>
            </a:pPr>
            <a:r>
              <a:rPr lang="en-US" sz="1450" dirty="0">
                <a:latin typeface="Arial Nova" panose="020B0504020202020204" pitchFamily="34" charset="0"/>
              </a:rPr>
              <a:t>Monitor your child’s online use. Remember, you are not violating your child’s privacy and security, explain to them why you are monitoring.</a:t>
            </a:r>
          </a:p>
          <a:p>
            <a:pPr marL="285750" indent="-285750">
              <a:buFontTx/>
              <a:buChar char="-"/>
            </a:pPr>
            <a:r>
              <a:rPr lang="en-US" sz="1450" dirty="0">
                <a:latin typeface="Arial Nova" panose="020B0504020202020204" pitchFamily="34" charset="0"/>
              </a:rPr>
              <a:t>Let your child know they can come to you for help.</a:t>
            </a:r>
          </a:p>
        </p:txBody>
      </p:sp>
      <p:sp>
        <p:nvSpPr>
          <p:cNvPr id="7" name="Title 1">
            <a:extLst>
              <a:ext uri="{FF2B5EF4-FFF2-40B4-BE49-F238E27FC236}">
                <a16:creationId xmlns:a16="http://schemas.microsoft.com/office/drawing/2014/main" id="{47B2B1DD-0C26-4BC6-80B7-83BBDCE5BF4A}"/>
              </a:ext>
            </a:extLst>
          </p:cNvPr>
          <p:cNvSpPr txBox="1">
            <a:spLocks/>
          </p:cNvSpPr>
          <p:nvPr/>
        </p:nvSpPr>
        <p:spPr>
          <a:xfrm>
            <a:off x="393703" y="3923618"/>
            <a:ext cx="6026025" cy="289681"/>
          </a:xfrm>
          <a:prstGeom prst="rect">
            <a:avLst/>
          </a:prstGeom>
        </p:spPr>
        <p:txBody>
          <a:bodyPr vert="horz" lIns="91440" tIns="45720" rIns="91440" bIns="45720" rtlCol="0" anchor="t">
            <a:noAutofit/>
          </a:bodyPr>
          <a:lst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600" dirty="0">
                <a:solidFill>
                  <a:schemeClr val="accent2">
                    <a:lumMod val="75000"/>
                  </a:schemeClr>
                </a:solidFill>
                <a:latin typeface="Arial Rounded MT Bold" panose="020F0704030504030204" pitchFamily="34" charset="0"/>
                <a:ea typeface="Cascadia Code SemiBold" panose="020B0609020000020004" pitchFamily="49" charset="0"/>
                <a:cs typeface="Cascadia Code SemiBold" panose="020B0609020000020004" pitchFamily="49" charset="0"/>
              </a:rPr>
              <a:t>Parents:</a:t>
            </a:r>
          </a:p>
        </p:txBody>
      </p:sp>
      <p:sp>
        <p:nvSpPr>
          <p:cNvPr id="8" name="TextBox 7">
            <a:extLst>
              <a:ext uri="{FF2B5EF4-FFF2-40B4-BE49-F238E27FC236}">
                <a16:creationId xmlns:a16="http://schemas.microsoft.com/office/drawing/2014/main" id="{3CC02C0A-D63C-49FC-8D05-DCD304998CF4}"/>
              </a:ext>
            </a:extLst>
          </p:cNvPr>
          <p:cNvSpPr txBox="1"/>
          <p:nvPr/>
        </p:nvSpPr>
        <p:spPr>
          <a:xfrm>
            <a:off x="402313" y="1492467"/>
            <a:ext cx="6106651" cy="2323713"/>
          </a:xfrm>
          <a:prstGeom prst="rect">
            <a:avLst/>
          </a:prstGeom>
          <a:solidFill>
            <a:schemeClr val="accent5">
              <a:lumMod val="20000"/>
              <a:lumOff val="80000"/>
            </a:schemeClr>
          </a:solidFill>
        </p:spPr>
        <p:txBody>
          <a:bodyPr wrap="square" rtlCol="0">
            <a:spAutoFit/>
          </a:bodyPr>
          <a:lstStyle/>
          <a:p>
            <a:r>
              <a:rPr lang="en-US" sz="1450" dirty="0">
                <a:latin typeface="Arial Nova" panose="020B0504020202020204" pitchFamily="34" charset="0"/>
              </a:rPr>
              <a:t>Protect yourself online when using social media, email, and text messaging. Here are some quick tips:</a:t>
            </a:r>
          </a:p>
          <a:p>
            <a:pPr marL="285750" indent="-285750">
              <a:buFontTx/>
              <a:buChar char="-"/>
            </a:pPr>
            <a:r>
              <a:rPr lang="en-US" sz="1450" dirty="0">
                <a:latin typeface="Arial Nova" panose="020B0504020202020204" pitchFamily="34" charset="0"/>
              </a:rPr>
              <a:t>Check your privacy settings to control who sees what.</a:t>
            </a:r>
          </a:p>
          <a:p>
            <a:pPr marL="285750" indent="-285750">
              <a:buFontTx/>
              <a:buChar char="-"/>
            </a:pPr>
            <a:r>
              <a:rPr lang="en-US" sz="1450" dirty="0">
                <a:latin typeface="Arial Nova" panose="020B0504020202020204" pitchFamily="34" charset="0"/>
              </a:rPr>
              <a:t>Think before you post. </a:t>
            </a:r>
          </a:p>
          <a:p>
            <a:pPr marL="285750" indent="-285750">
              <a:buFontTx/>
              <a:buChar char="-"/>
            </a:pPr>
            <a:r>
              <a:rPr lang="en-US" sz="1450" dirty="0">
                <a:latin typeface="Arial Nova" panose="020B0504020202020204" pitchFamily="34" charset="0"/>
              </a:rPr>
              <a:t>Inform your parents about the apps you use.</a:t>
            </a:r>
          </a:p>
          <a:p>
            <a:pPr marL="285750" indent="-285750">
              <a:buFontTx/>
              <a:buChar char="-"/>
            </a:pPr>
            <a:r>
              <a:rPr lang="en-US" sz="1450" dirty="0">
                <a:latin typeface="Arial Nova" panose="020B0504020202020204" pitchFamily="34" charset="0"/>
              </a:rPr>
              <a:t>If you receive electronic bullying, screenshot it, don’t respond, block the bully, and ask for help. </a:t>
            </a:r>
            <a:r>
              <a:rPr lang="en-US" sz="1450" dirty="0">
                <a:solidFill>
                  <a:schemeClr val="accent2">
                    <a:lumMod val="75000"/>
                  </a:schemeClr>
                </a:solidFill>
                <a:latin typeface="Arial Nova" panose="020B0504020202020204" pitchFamily="34" charset="0"/>
                <a:hlinkClick r:id="rId9" tooltip="How to Report Cyberbullying and other information such as platform specific reporting, processes for reporting to school and police">
                  <a:extLst>
                    <a:ext uri="{A12FA001-AC4F-418D-AE19-62706E023703}">
                      <ahyp:hlinkClr xmlns:ahyp="http://schemas.microsoft.com/office/drawing/2018/hyperlinkcolor" val="tx"/>
                    </a:ext>
                  </a:extLst>
                </a:hlinkClick>
              </a:rPr>
              <a:t>Learn more</a:t>
            </a:r>
            <a:r>
              <a:rPr lang="en-US" sz="1450" dirty="0">
                <a:solidFill>
                  <a:schemeClr val="accent2">
                    <a:lumMod val="75000"/>
                  </a:schemeClr>
                </a:solidFill>
                <a:latin typeface="Arial Nova" panose="020B0504020202020204" pitchFamily="34" charset="0"/>
              </a:rPr>
              <a:t> </a:t>
            </a:r>
            <a:r>
              <a:rPr lang="en-US" sz="1450" dirty="0">
                <a:latin typeface="Arial Nova" panose="020B0504020202020204" pitchFamily="34" charset="0"/>
              </a:rPr>
              <a:t>about specific platform reporting steps.</a:t>
            </a:r>
          </a:p>
          <a:p>
            <a:pPr marL="285750" indent="-285750">
              <a:buClr>
                <a:schemeClr val="tx1"/>
              </a:buClr>
              <a:buFontTx/>
              <a:buChar char="-"/>
            </a:pPr>
            <a:r>
              <a:rPr lang="en-US" sz="1450" dirty="0">
                <a:solidFill>
                  <a:schemeClr val="accent2">
                    <a:lumMod val="75000"/>
                  </a:schemeClr>
                </a:solidFill>
                <a:latin typeface="Arial Nova" panose="020B0504020202020204" pitchFamily="34" charset="0"/>
                <a:hlinkClick r:id="rId10" tooltip="What kids can do to stop bullying from StopBullying.Gov">
                  <a:extLst>
                    <a:ext uri="{A12FA001-AC4F-418D-AE19-62706E023703}">
                      <ahyp:hlinkClr xmlns:ahyp="http://schemas.microsoft.com/office/drawing/2018/hyperlinkcolor" val="tx"/>
                    </a:ext>
                  </a:extLst>
                </a:hlinkClick>
              </a:rPr>
              <a:t>StopBullying.gov Student Resources: What You Can Do</a:t>
            </a:r>
            <a:endParaRPr lang="en-US" sz="1450" dirty="0">
              <a:solidFill>
                <a:schemeClr val="accent2">
                  <a:lumMod val="75000"/>
                </a:schemeClr>
              </a:solidFill>
              <a:latin typeface="Arial Nova" panose="020B0504020202020204" pitchFamily="34" charset="0"/>
            </a:endParaRPr>
          </a:p>
          <a:p>
            <a:pPr marL="285750" indent="-285750">
              <a:buFontTx/>
              <a:buChar char="-"/>
            </a:pPr>
            <a:r>
              <a:rPr lang="en-US" sz="1450" dirty="0">
                <a:latin typeface="Arial Nova" panose="020B0504020202020204" pitchFamily="34" charset="0"/>
              </a:rPr>
              <a:t>Call, text, or </a:t>
            </a:r>
            <a:r>
              <a:rPr lang="en-US" sz="1450" u="sng" dirty="0">
                <a:solidFill>
                  <a:schemeClr val="accent2">
                    <a:lumMod val="75000"/>
                  </a:schemeClr>
                </a:solidFill>
                <a:latin typeface="Arial Nova" panose="020B0504020202020204" pitchFamily="34" charset="0"/>
                <a:hlinkClick r:id="rId11" tooltip="website for 988 chat --https://chat.988lifeline.org/">
                  <a:extLst>
                    <a:ext uri="{A12FA001-AC4F-418D-AE19-62706E023703}">
                      <ahyp:hlinkClr xmlns:ahyp="http://schemas.microsoft.com/office/drawing/2018/hyperlinkcolor" val="tx"/>
                    </a:ext>
                  </a:extLst>
                </a:hlinkClick>
              </a:rPr>
              <a:t>chat</a:t>
            </a:r>
            <a:r>
              <a:rPr lang="en-US" sz="1450" u="sng" dirty="0">
                <a:solidFill>
                  <a:schemeClr val="accent2">
                    <a:lumMod val="75000"/>
                  </a:schemeClr>
                </a:solidFill>
                <a:latin typeface="Arial Nova" panose="020B0504020202020204" pitchFamily="34" charset="0"/>
              </a:rPr>
              <a:t> with</a:t>
            </a:r>
            <a:r>
              <a:rPr lang="en-US" sz="1450" dirty="0">
                <a:solidFill>
                  <a:schemeClr val="accent2">
                    <a:lumMod val="75000"/>
                  </a:schemeClr>
                </a:solidFill>
                <a:latin typeface="Arial Nova" panose="020B0504020202020204" pitchFamily="34" charset="0"/>
              </a:rPr>
              <a:t> </a:t>
            </a:r>
            <a:r>
              <a:rPr lang="en-US" sz="1450" dirty="0">
                <a:latin typeface="Arial Nova" panose="020B0504020202020204" pitchFamily="34" charset="0"/>
              </a:rPr>
              <a:t>the 988 for free, immediate mental health help.</a:t>
            </a:r>
          </a:p>
        </p:txBody>
      </p:sp>
      <p:sp>
        <p:nvSpPr>
          <p:cNvPr id="2" name="Title 1">
            <a:extLst>
              <a:ext uri="{FF2B5EF4-FFF2-40B4-BE49-F238E27FC236}">
                <a16:creationId xmlns:a16="http://schemas.microsoft.com/office/drawing/2014/main" id="{B395E245-A7DA-4390-BA42-724648B78667}"/>
              </a:ext>
            </a:extLst>
          </p:cNvPr>
          <p:cNvSpPr>
            <a:spLocks noGrp="1"/>
          </p:cNvSpPr>
          <p:nvPr>
            <p:ph type="title"/>
          </p:nvPr>
        </p:nvSpPr>
        <p:spPr>
          <a:xfrm>
            <a:off x="375674" y="1202786"/>
            <a:ext cx="5518734" cy="369782"/>
          </a:xfrm>
        </p:spPr>
        <p:txBody>
          <a:bodyPr>
            <a:normAutofit/>
          </a:bodyPr>
          <a:lstStyle/>
          <a:p>
            <a:r>
              <a:rPr lang="en-US" sz="1600" dirty="0">
                <a:solidFill>
                  <a:schemeClr val="accent2">
                    <a:lumMod val="75000"/>
                  </a:schemeClr>
                </a:solidFill>
                <a:latin typeface="Arial Rounded MT Bold" panose="020F0704030504030204" pitchFamily="34" charset="0"/>
                <a:ea typeface="Cascadia Code SemiBold" panose="020B0609020000020004" pitchFamily="49" charset="0"/>
                <a:cs typeface="Cascadia Code SemiBold" panose="020B0609020000020004" pitchFamily="49" charset="0"/>
              </a:rPr>
              <a:t>Students:</a:t>
            </a:r>
            <a:endParaRPr lang="en-US" sz="1600" dirty="0">
              <a:latin typeface="Arial Rounded MT Bold" panose="020F0704030504030204" pitchFamily="34" charset="0"/>
            </a:endParaRPr>
          </a:p>
        </p:txBody>
      </p:sp>
      <p:sp>
        <p:nvSpPr>
          <p:cNvPr id="5" name="TextBox 4">
            <a:extLst>
              <a:ext uri="{FF2B5EF4-FFF2-40B4-BE49-F238E27FC236}">
                <a16:creationId xmlns:a16="http://schemas.microsoft.com/office/drawing/2014/main" id="{64867BD0-CD50-446B-B59C-E0DDD5AC9673}"/>
              </a:ext>
            </a:extLst>
          </p:cNvPr>
          <p:cNvSpPr txBox="1"/>
          <p:nvPr/>
        </p:nvSpPr>
        <p:spPr>
          <a:xfrm>
            <a:off x="0" y="183613"/>
            <a:ext cx="6929252" cy="954107"/>
          </a:xfrm>
          <a:prstGeom prst="rect">
            <a:avLst/>
          </a:prstGeom>
          <a:noFill/>
        </p:spPr>
        <p:txBody>
          <a:bodyPr wrap="square" rtlCol="0">
            <a:spAutoFit/>
          </a:bodyPr>
          <a:lstStyle/>
          <a:p>
            <a:pPr algn="ctr"/>
            <a:r>
              <a:rPr lang="en-US" sz="2800" b="1" dirty="0">
                <a:solidFill>
                  <a:schemeClr val="tx2"/>
                </a:solidFill>
                <a:latin typeface="Arial Nova" panose="020B0504020202020204" pitchFamily="34" charset="0"/>
                <a:ea typeface="Cascadia Code" panose="020B0609020000020004" pitchFamily="49" charset="0"/>
                <a:cs typeface="Cascadia Code" panose="020B0609020000020004" pitchFamily="49" charset="0"/>
              </a:rPr>
              <a:t>Electronic Bullying </a:t>
            </a:r>
          </a:p>
          <a:p>
            <a:pPr algn="ctr"/>
            <a:r>
              <a:rPr lang="en-US" sz="2800" b="1" dirty="0">
                <a:solidFill>
                  <a:schemeClr val="tx2"/>
                </a:solidFill>
                <a:latin typeface="Arial Nova" panose="020B0504020202020204" pitchFamily="34" charset="0"/>
                <a:ea typeface="Cascadia Code" panose="020B0609020000020004" pitchFamily="49" charset="0"/>
                <a:cs typeface="Cascadia Code" panose="020B0609020000020004" pitchFamily="49" charset="0"/>
              </a:rPr>
              <a:t>Prevention Tips &amp; Resources</a:t>
            </a:r>
            <a:endParaRPr lang="en-US" sz="2800" dirty="0">
              <a:solidFill>
                <a:schemeClr val="tx2"/>
              </a:solidFill>
              <a:latin typeface="Arial Nova" panose="020B0504020202020204" pitchFamily="34" charset="0"/>
              <a:ea typeface="Cascadia Code" panose="020B0609020000020004" pitchFamily="49" charset="0"/>
              <a:cs typeface="Cascadia Code" panose="020B0609020000020004" pitchFamily="49" charset="0"/>
            </a:endParaRPr>
          </a:p>
        </p:txBody>
      </p:sp>
      <p:cxnSp>
        <p:nvCxnSpPr>
          <p:cNvPr id="4" name="Straight Connector 3">
            <a:extLst>
              <a:ext uri="{FF2B5EF4-FFF2-40B4-BE49-F238E27FC236}">
                <a16:creationId xmlns:a16="http://schemas.microsoft.com/office/drawing/2014/main" id="{CAA60D0E-27B1-40B6-9EBF-E10AE03932CD}"/>
              </a:ext>
              <a:ext uri="{C183D7F6-B498-43B3-948B-1728B52AA6E4}">
                <adec:decorative xmlns:adec="http://schemas.microsoft.com/office/drawing/2017/decorative" val="1"/>
              </a:ext>
            </a:extLst>
          </p:cNvPr>
          <p:cNvCxnSpPr/>
          <p:nvPr/>
        </p:nvCxnSpPr>
        <p:spPr>
          <a:xfrm>
            <a:off x="1011095" y="1137720"/>
            <a:ext cx="4930815" cy="0"/>
          </a:xfrm>
          <a:prstGeom prst="line">
            <a:avLst/>
          </a:prstGeom>
          <a:ln w="57150">
            <a:solidFill>
              <a:schemeClr val="accent2">
                <a:lumMod val="75000"/>
              </a:schemeClr>
            </a:solidFill>
          </a:ln>
        </p:spPr>
        <p:style>
          <a:lnRef idx="2">
            <a:schemeClr val="accent2"/>
          </a:lnRef>
          <a:fillRef idx="0">
            <a:schemeClr val="accent2"/>
          </a:fillRef>
          <a:effectRef idx="1">
            <a:schemeClr val="accent2"/>
          </a:effectRef>
          <a:fontRef idx="minor">
            <a:schemeClr val="tx1"/>
          </a:fontRef>
        </p:style>
      </p:cxnSp>
      <p:pic>
        <p:nvPicPr>
          <p:cNvPr id="15" name="Picture 14">
            <a:extLst>
              <a:ext uri="{FF2B5EF4-FFF2-40B4-BE49-F238E27FC236}">
                <a16:creationId xmlns:a16="http://schemas.microsoft.com/office/drawing/2014/main" id="{000AE688-79A5-4BE3-B3E5-898C286B3960}"/>
              </a:ext>
              <a:ext uri="{C183D7F6-B498-43B3-948B-1728B52AA6E4}">
                <adec:decorative xmlns:adec="http://schemas.microsoft.com/office/drawing/2017/decorative" val="1"/>
              </a:ext>
            </a:extLst>
          </p:cNvPr>
          <p:cNvPicPr>
            <a:picLocks noChangeAspect="1"/>
          </p:cNvPicPr>
          <p:nvPr/>
        </p:nvPicPr>
        <p:blipFill rotWithShape="1">
          <a:blip r:embed="rId12">
            <a:extLst>
              <a:ext uri="{28A0092B-C50C-407E-A947-70E740481C1C}">
                <a14:useLocalDpi xmlns:a14="http://schemas.microsoft.com/office/drawing/2010/main" val="0"/>
              </a:ext>
            </a:extLst>
          </a:blip>
          <a:srcRect b="22076"/>
          <a:stretch/>
        </p:blipFill>
        <p:spPr>
          <a:xfrm>
            <a:off x="-2313" y="8006280"/>
            <a:ext cx="1767312" cy="836755"/>
          </a:xfrm>
          <a:prstGeom prst="rect">
            <a:avLst/>
          </a:prstGeom>
        </p:spPr>
      </p:pic>
      <p:sp>
        <p:nvSpPr>
          <p:cNvPr id="16" name="Rectangle 15">
            <a:extLst>
              <a:ext uri="{FF2B5EF4-FFF2-40B4-BE49-F238E27FC236}">
                <a16:creationId xmlns:a16="http://schemas.microsoft.com/office/drawing/2014/main" id="{A31C3ED0-5DB9-438B-8AF4-18590D3EDAA8}"/>
              </a:ext>
              <a:ext uri="{C183D7F6-B498-43B3-948B-1728B52AA6E4}">
                <adec:decorative xmlns:adec="http://schemas.microsoft.com/office/drawing/2017/decorative" val="1"/>
              </a:ext>
            </a:extLst>
          </p:cNvPr>
          <p:cNvSpPr/>
          <p:nvPr/>
        </p:nvSpPr>
        <p:spPr>
          <a:xfrm>
            <a:off x="39450" y="0"/>
            <a:ext cx="6818550" cy="9088016"/>
          </a:xfrm>
          <a:prstGeom prst="rect">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85690423"/>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8d7d2e9f-143e-41e5-b312-36b342ebd0e1" xsi:nil="true"/>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5C388930A147B4A8E5AE14CAE84CAB9" ma:contentTypeVersion="20" ma:contentTypeDescription="Create a new document." ma:contentTypeScope="" ma:versionID="2eb1f625164756dbe6053642f0f6ff4d">
  <xsd:schema xmlns:xsd="http://www.w3.org/2001/XMLSchema" xmlns:xs="http://www.w3.org/2001/XMLSchema" xmlns:p="http://schemas.microsoft.com/office/2006/metadata/properties" xmlns:ns1="http://schemas.microsoft.com/sharepoint/v3" xmlns:ns3="8d7d2e9f-143e-41e5-b312-36b342ebd0e1" xmlns:ns4="bc5a1047-c812-4450-a77e-ea956085ab24" targetNamespace="http://schemas.microsoft.com/office/2006/metadata/properties" ma:root="true" ma:fieldsID="49d3dfe556714760ab0f96c0920d0296" ns1:_="" ns3:_="" ns4:_="">
    <xsd:import namespace="http://schemas.microsoft.com/sharepoint/v3"/>
    <xsd:import namespace="8d7d2e9f-143e-41e5-b312-36b342ebd0e1"/>
    <xsd:import namespace="bc5a1047-c812-4450-a77e-ea956085ab2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element ref="ns3:MediaLengthInSeconds" minOccurs="0"/>
                <xsd:element ref="ns3:_activity" minOccurs="0"/>
                <xsd:element ref="ns3:MediaServiceObjectDetectorVersions" minOccurs="0"/>
                <xsd:element ref="ns3:MediaServiceSystemTags" minOccurs="0"/>
                <xsd:element ref="ns3: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d7d2e9f-143e-41e5-b312-36b342ebd0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c5a1047-c812-4450-a77e-ea956085ab2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721BD0D-5776-489C-BB5E-2133473EB891}">
  <ds:schemaRefs>
    <ds:schemaRef ds:uri="http://schemas.microsoft.com/sharepoint/v3/contenttype/forms"/>
  </ds:schemaRefs>
</ds:datastoreItem>
</file>

<file path=customXml/itemProps2.xml><?xml version="1.0" encoding="utf-8"?>
<ds:datastoreItem xmlns:ds="http://schemas.openxmlformats.org/officeDocument/2006/customXml" ds:itemID="{52B0B910-81EC-40A1-82EF-60697A3F5A2C}">
  <ds:schemaRefs>
    <ds:schemaRef ds:uri="http://www.w3.org/XML/1998/namespace"/>
    <ds:schemaRef ds:uri="http://schemas.microsoft.com/sharepoint/v3"/>
    <ds:schemaRef ds:uri="http://purl.org/dc/elements/1.1/"/>
    <ds:schemaRef ds:uri="http://purl.org/dc/dcmitype/"/>
    <ds:schemaRef ds:uri="http://schemas.microsoft.com/office/infopath/2007/PartnerControls"/>
    <ds:schemaRef ds:uri="http://schemas.microsoft.com/office/2006/metadata/properties"/>
    <ds:schemaRef ds:uri="http://schemas.microsoft.com/office/2006/documentManagement/types"/>
    <ds:schemaRef ds:uri="bc5a1047-c812-4450-a77e-ea956085ab24"/>
    <ds:schemaRef ds:uri="http://schemas.openxmlformats.org/package/2006/metadata/core-properties"/>
    <ds:schemaRef ds:uri="8d7d2e9f-143e-41e5-b312-36b342ebd0e1"/>
    <ds:schemaRef ds:uri="http://purl.org/dc/terms/"/>
  </ds:schemaRefs>
</ds:datastoreItem>
</file>

<file path=customXml/itemProps3.xml><?xml version="1.0" encoding="utf-8"?>
<ds:datastoreItem xmlns:ds="http://schemas.openxmlformats.org/officeDocument/2006/customXml" ds:itemID="{EFD99A09-9B2D-428D-9A0D-ADE13B923B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d7d2e9f-143e-41e5-b312-36b342ebd0e1"/>
    <ds:schemaRef ds:uri="bc5a1047-c812-4450-a77e-ea956085ab2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Basis</Template>
  <TotalTime>2240</TotalTime>
  <Words>636</Words>
  <Application>Microsoft Macintosh PowerPoint</Application>
  <PresentationFormat>Letter Paper (8.5x11 in)</PresentationFormat>
  <Paragraphs>40</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Arial</vt:lpstr>
      <vt:lpstr>Arial Narrow</vt:lpstr>
      <vt:lpstr>Arial Nova</vt:lpstr>
      <vt:lpstr>Arial Nova Cond</vt:lpstr>
      <vt:lpstr>Arial Rounded MT Bold</vt:lpstr>
      <vt:lpstr>Bahnschrift SemiCondensed</vt:lpstr>
      <vt:lpstr>Corbel</vt:lpstr>
      <vt:lpstr>Times New Roman</vt:lpstr>
      <vt:lpstr>Basis</vt:lpstr>
      <vt:lpstr>Students experience bullying through texting, Instagram, Facebook, and other social media platforms.</vt:lpstr>
      <vt:lpstr>Students: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Bush, Ashley M.</dc:creator>
  <cp:lastModifiedBy>Rogers, Allison</cp:lastModifiedBy>
  <cp:revision>41</cp:revision>
  <dcterms:created xsi:type="dcterms:W3CDTF">2025-09-17T14:13:30Z</dcterms:created>
  <dcterms:modified xsi:type="dcterms:W3CDTF">2026-09-10T18:27:30Z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0x010100C5C388930A147B4A8E5AE14CAE84CAB9</vt:lpwstr>
  </property>
</Properties>
</file>